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7" r:id="rId3"/>
    <p:sldId id="262" r:id="rId4"/>
    <p:sldId id="266" r:id="rId5"/>
    <p:sldId id="264" r:id="rId6"/>
    <p:sldId id="271" r:id="rId7"/>
    <p:sldId id="265" r:id="rId8"/>
    <p:sldId id="272" r:id="rId9"/>
    <p:sldId id="281" r:id="rId10"/>
    <p:sldId id="258" r:id="rId11"/>
    <p:sldId id="273" r:id="rId12"/>
    <p:sldId id="284" r:id="rId13"/>
    <p:sldId id="285" r:id="rId14"/>
    <p:sldId id="270" r:id="rId15"/>
    <p:sldId id="287" r:id="rId16"/>
    <p:sldId id="286" r:id="rId17"/>
    <p:sldId id="275" r:id="rId18"/>
    <p:sldId id="276" r:id="rId19"/>
    <p:sldId id="277" r:id="rId20"/>
    <p:sldId id="278" r:id="rId21"/>
    <p:sldId id="279" r:id="rId22"/>
    <p:sldId id="280" r:id="rId23"/>
    <p:sldId id="274" r:id="rId24"/>
    <p:sldId id="289" r:id="rId25"/>
    <p:sldId id="290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11.12.2023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11.12.2023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k.1september.ru/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zavuch.ru/" TargetMode="External"/><Relationship Id="rId5" Type="http://schemas.openxmlformats.org/officeDocument/2006/relationships/hyperlink" Target="http://ped-kopilka.ru/" TargetMode="External"/><Relationship Id="rId4" Type="http://schemas.openxmlformats.org/officeDocument/2006/relationships/hyperlink" Target="http://uchkopilk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6858" y="4233672"/>
            <a:ext cx="6858002" cy="1432610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Рыжевская Н.Н.,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4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кл</a:t>
            </a: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. руководитель 5 </a:t>
            </a:r>
            <a:r>
              <a:rPr lang="en-US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f</a:t>
            </a: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класса</a:t>
            </a:r>
          </a:p>
          <a:p>
            <a:pPr algn="r">
              <a:lnSpc>
                <a:spcPct val="120000"/>
              </a:lnSpc>
            </a:pP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МБОУ </a:t>
            </a:r>
            <a:r>
              <a:rPr lang="ru-RU" sz="64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Гремячевской</a:t>
            </a: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школы №1</a:t>
            </a:r>
          </a:p>
          <a:p>
            <a:pPr algn="r">
              <a:lnSpc>
                <a:spcPct val="120000"/>
              </a:lnSpc>
            </a:pP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Педагогический стаж работы: </a:t>
            </a:r>
            <a:r>
              <a:rPr lang="en-US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32</a:t>
            </a: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64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года 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64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endParaRPr lang="ru-RU" sz="1800" b="0" i="0" dirty="0"/>
          </a:p>
        </p:txBody>
      </p:sp>
      <p:pic>
        <p:nvPicPr>
          <p:cNvPr id="16385" name="Picture 1" descr="C:\Users\User\Desktop\22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750" y="1413072"/>
            <a:ext cx="4817240" cy="303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98424" y="1004342"/>
            <a:ext cx="8661317" cy="2761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Программа развития </a:t>
            </a:r>
            <a:br>
              <a:rPr kumimoji="0" lang="ru-RU" sz="40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воспитательной компоненты</a:t>
            </a:r>
            <a:r>
              <a:rPr kumimoji="0" lang="ru-RU" sz="54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320" y="0"/>
            <a:ext cx="5608319" cy="6949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Самоуправление в классе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98208" y="219456"/>
            <a:ext cx="5193792" cy="62423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Самоуправление базируется на следующих принципиальных позициях:</a:t>
            </a:r>
            <a:endParaRPr lang="ru-RU" sz="5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Равноправие 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все должны иметь право решающего голоса при принятии того или иного решения.</a:t>
            </a: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Выборность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полномочия приобретаются в результате выборов.</a:t>
            </a: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Откровенность и гласность 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работа органов самоуправления открыта для всех обучающихся.</a:t>
            </a: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Законность 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неукоснительное соблюдение правовых и норма­тивных актов.</a:t>
            </a: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Целесообразность 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деятельность органов ученического само­управления направлена на реализацию интересов и потребностей обучающихся.</a:t>
            </a: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Гуманность 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действия органов самоуправления основы­ваются на нравственных принципах.</a:t>
            </a: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Самодеятельность 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творчество, активность, самостоятельность обучающихся.</a:t>
            </a:r>
          </a:p>
          <a:p>
            <a:pPr lvl="0">
              <a:lnSpc>
                <a:spcPct val="120000"/>
              </a:lnSpc>
            </a:pPr>
            <a:r>
              <a:rPr lang="ru-RU" sz="5600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Ответственность </a:t>
            </a:r>
            <a:r>
              <a:rPr lang="ru-RU" sz="5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регулярная отчетность о проде­ланной работе и ее результатах.</a:t>
            </a:r>
          </a:p>
          <a:p>
            <a:pPr>
              <a:lnSpc>
                <a:spcPct val="120000"/>
              </a:lnSpc>
            </a:pPr>
            <a:r>
              <a:rPr lang="ru-RU" sz="5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 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0269" y="6458713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3794" name="Picture 2" descr="C:\Users\User\Desktop\Новая папка (2)\IMG_43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" r="1250"/>
          <a:stretch>
            <a:fillRect/>
          </a:stretch>
        </p:blipFill>
        <p:spPr bwMode="auto"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228" y="438912"/>
            <a:ext cx="10736644" cy="8168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Структура ученического самоуправления в классе</a:t>
            </a:r>
            <a:r>
              <a:rPr lang="ru-RU" sz="2800" dirty="0" smtClean="0">
                <a:solidFill>
                  <a:srgbClr val="0070C0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09309" y="6470905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29184" y="608922"/>
            <a:ext cx="1219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подготовка воспитанников к участию в общественном самоуправлении, воспитание лидерских качеств личности.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поддерживать инициативы в планировании и самостоятельном проведении мероприятий;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воспитывать ответственность за порученное дело;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стимулировать деятельность классных органов самоуправления.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Новая папка (4)\IMG_4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8903" y="2171415"/>
            <a:ext cx="2438590" cy="18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User\Desktop\Новая папка (4)\IMG_4374.JPG"/>
          <p:cNvPicPr>
            <a:picLocks noChangeAspect="1" noChangeArrowheads="1"/>
          </p:cNvPicPr>
          <p:nvPr/>
        </p:nvPicPr>
        <p:blipFill>
          <a:blip r:embed="rId3" cstate="print"/>
          <a:srcRect t="9084" r="4547" b="14551"/>
          <a:stretch>
            <a:fillRect/>
          </a:stretch>
        </p:blipFill>
        <p:spPr bwMode="auto">
          <a:xfrm>
            <a:off x="5993998" y="3313043"/>
            <a:ext cx="2849531" cy="1709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5" descr="C:\Users\User\Desktop\Новая папка (4)\IMG_4386.JPG"/>
          <p:cNvPicPr>
            <a:picLocks noChangeAspect="1" noChangeArrowheads="1"/>
          </p:cNvPicPr>
          <p:nvPr/>
        </p:nvPicPr>
        <p:blipFill>
          <a:blip r:embed="rId4" cstate="print"/>
          <a:srcRect t="14166" b="12479"/>
          <a:stretch>
            <a:fillRect/>
          </a:stretch>
        </p:blipFill>
        <p:spPr bwMode="auto">
          <a:xfrm>
            <a:off x="4000209" y="4167902"/>
            <a:ext cx="3542287" cy="194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12" y="3089467"/>
            <a:ext cx="2474913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5872" y="316993"/>
            <a:ext cx="4754880" cy="938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Организация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самоуправления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45097" y="1712913"/>
            <a:ext cx="4269452" cy="37834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Традиционные дела класса: 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общий сбор коллектива;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создание советов дела;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заседания актива класса;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коллективные творческие дела;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оформление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портфолио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«Наш класс»;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создание видеоархива;</a:t>
            </a:r>
          </a:p>
          <a:p>
            <a:pPr lvl="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поход по родному краю совместно с родителями.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3693" y="6458713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528" y="20413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основе самоуправления –чередующиеся творческие поручения: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28" y="1712911"/>
            <a:ext cx="74136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2064" y="182880"/>
            <a:ext cx="6291072" cy="98755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Работа с родителями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224" y="1336579"/>
            <a:ext cx="2865120" cy="452777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Цель: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психолого-педагогическое просвещение родителей обучающихся;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понимание значимости и трудностей взросления детей;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формирование понимания учебной деятельности.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48349" y="6458713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4072128" y="585216"/>
            <a:ext cx="7595616" cy="6083808"/>
            <a:chOff x="1695" y="3402"/>
            <a:chExt cx="9575" cy="8493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1695" y="3600"/>
              <a:ext cx="3335" cy="998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Диагностическая работа с семьей      </a:t>
              </a: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695" y="6705"/>
              <a:ext cx="3335" cy="106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Повышение психолого-педагогических знаний родителей.                                                                               </a:t>
              </a: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1695" y="9930"/>
              <a:ext cx="3320" cy="103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F81BD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Вовлечение родителей в воспитательный процесс класса</a:t>
              </a: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5825" y="3402"/>
              <a:ext cx="5340" cy="1413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Создание банка данных о семьях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Изучение взаимоотношений в семьях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Разбор и разрешение конфликтных ситуаций во взаимоотношениях детей и взрослых                                     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5796" y="5360"/>
              <a:ext cx="5340" cy="3106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Родительские собрания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Школа семейной этики (тренинги,  взаимодействия, разбор ситуаций)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Консультации психолога, </a:t>
              </a: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соцпедагога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, медсестры, инспектора ОПДН,  учителей-предметников</a:t>
              </a:r>
            </a:p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Диспуты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Конференции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Обмен опытом воспитания детей в семье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Индивидуальные встречи</a:t>
              </a: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5930" y="9315"/>
              <a:ext cx="5340" cy="2580"/>
            </a:xfrm>
            <a:prstGeom prst="rect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DAEEF3"/>
                </a:gs>
                <a:gs pos="100000">
                  <a:srgbClr val="92CDDC"/>
                </a:gs>
              </a:gsLst>
              <a:lin ang="189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Инициативы родительского комитета 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Совместные творческие дела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Экскурсии, походы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Совместные с детьми собрания</a:t>
              </a: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Открытые уроки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 Конкурс на звание «Лучшая семья»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 Участие в ремонте класса и укреплении технической базы</a:t>
              </a:r>
            </a:p>
          </p:txBody>
        </p:sp>
        <p:cxnSp>
          <p:nvCxnSpPr>
            <p:cNvPr id="6159" name="AutoShape 15"/>
            <p:cNvCxnSpPr>
              <a:cxnSpLocks noChangeShapeType="1"/>
            </p:cNvCxnSpPr>
            <p:nvPr/>
          </p:nvCxnSpPr>
          <p:spPr bwMode="auto">
            <a:xfrm>
              <a:off x="3360" y="4598"/>
              <a:ext cx="0" cy="21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0" name="AutoShape 16"/>
            <p:cNvCxnSpPr>
              <a:cxnSpLocks noChangeShapeType="1"/>
            </p:cNvCxnSpPr>
            <p:nvPr/>
          </p:nvCxnSpPr>
          <p:spPr bwMode="auto">
            <a:xfrm>
              <a:off x="3360" y="7770"/>
              <a:ext cx="0" cy="21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1" name="AutoShape 17"/>
            <p:cNvCxnSpPr>
              <a:cxnSpLocks noChangeShapeType="1"/>
            </p:cNvCxnSpPr>
            <p:nvPr/>
          </p:nvCxnSpPr>
          <p:spPr bwMode="auto">
            <a:xfrm>
              <a:off x="8610" y="4815"/>
              <a:ext cx="0" cy="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2" name="AutoShape 18"/>
            <p:cNvCxnSpPr>
              <a:cxnSpLocks noChangeShapeType="1"/>
            </p:cNvCxnSpPr>
            <p:nvPr/>
          </p:nvCxnSpPr>
          <p:spPr bwMode="auto">
            <a:xfrm>
              <a:off x="8610" y="8521"/>
              <a:ext cx="0" cy="7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63" name="AutoShape 19"/>
            <p:cNvCxnSpPr>
              <a:cxnSpLocks noChangeShapeType="1"/>
            </p:cNvCxnSpPr>
            <p:nvPr/>
          </p:nvCxnSpPr>
          <p:spPr bwMode="auto">
            <a:xfrm>
              <a:off x="5030" y="4095"/>
              <a:ext cx="7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4" name="AutoShape 20"/>
            <p:cNvCxnSpPr>
              <a:cxnSpLocks noChangeShapeType="1"/>
            </p:cNvCxnSpPr>
            <p:nvPr/>
          </p:nvCxnSpPr>
          <p:spPr bwMode="auto">
            <a:xfrm>
              <a:off x="5030" y="7245"/>
              <a:ext cx="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165" name="AutoShape 21"/>
            <p:cNvCxnSpPr>
              <a:cxnSpLocks noChangeShapeType="1"/>
            </p:cNvCxnSpPr>
            <p:nvPr/>
          </p:nvCxnSpPr>
          <p:spPr bwMode="auto">
            <a:xfrm>
              <a:off x="5030" y="10455"/>
              <a:ext cx="9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97117" y="6446521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41376" y="0"/>
            <a:ext cx="6585140" cy="10850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Реализация программы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6035040" y="153955"/>
            <a:ext cx="5059680" cy="492221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Срок реализации: 2015 – 2020 гг.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0417" y="694945"/>
          <a:ext cx="11375135" cy="5645990"/>
        </p:xfrm>
        <a:graphic>
          <a:graphicData uri="http://schemas.openxmlformats.org/drawingml/2006/table">
            <a:tbl>
              <a:tblPr/>
              <a:tblGrid>
                <a:gridCol w="2563733"/>
                <a:gridCol w="5354629"/>
                <a:gridCol w="3456773"/>
              </a:tblGrid>
              <a:tr h="267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Этап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Содержание деятельности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Сроки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Диагностический 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1. Проведение исследований с целью выявления потребностей обучающихся и родителей в образовательном процессе.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2. Постановка целей, задач программы, определение содержания и методов процесса взаимодействия классного руководителя, педагогов, обучающихся и родителей.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Начало деятельности по разработке недостающих программно-методических материалов по оптимизации воспитательной работы с учениками.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4. Разработка программы развития воспитательной системы класса.</a:t>
                      </a: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Сентябрь-октябрь 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2015 г. 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47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47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47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Практический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 </a:t>
                      </a: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Реализация намеченных мероприятий в соответствии с воспитательными программами школы и класса.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 </a:t>
                      </a: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Организация  исследовательской деятельности учащихся.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</a:t>
                      </a: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 </a:t>
                      </a: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Выбор и апробация образцов технологий работы с каждым ребенком (для классного руководителя, учителя-предметника, психолога, социального педагога, школьного врача и др.).</a:t>
                      </a: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Ноябрь 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2015г. – март 2020 г.  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47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47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Обобщающий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. </a:t>
                      </a: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Диагностика реализации программы воспитательной системы класса.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2.</a:t>
                      </a:r>
                      <a:r>
                        <a:rPr lang="ru-RU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14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Представление итогов работы по программе на методическом совете школы.</a:t>
                      </a: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Апрель-июнь 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2020 г.  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58012" marR="58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  <a:ea typeface="Cambria Math" pitchFamily="18" charset="0"/>
              </a:rPr>
              <a:t>Структура программы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Каждый учебный год - это определенный этап в жизни класса, это период, в течение которого мы должны немного вырасти и решить важные для всех задачи.  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9037" y="6446521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3316" name="Picture 4" descr="C:\Users\User\Desktop\skRh9iSYz.jpg"/>
          <p:cNvPicPr>
            <a:picLocks noChangeAspect="1" noChangeArrowheads="1"/>
          </p:cNvPicPr>
          <p:nvPr/>
        </p:nvPicPr>
        <p:blipFill>
          <a:blip r:embed="rId2" cstate="print"/>
          <a:srcRect l="974" r="695" b="5209"/>
          <a:stretch>
            <a:fillRect/>
          </a:stretch>
        </p:blipFill>
        <p:spPr bwMode="auto">
          <a:xfrm>
            <a:off x="1499616" y="1804416"/>
            <a:ext cx="8619744" cy="4291584"/>
          </a:xfrm>
          <a:prstGeom prst="rect">
            <a:avLst/>
          </a:prstGeom>
          <a:noFill/>
        </p:spPr>
      </p:pic>
      <p:pic>
        <p:nvPicPr>
          <p:cNvPr id="15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33026" t="31152" r="57288" b="55682"/>
          <a:stretch>
            <a:fillRect/>
          </a:stretch>
        </p:blipFill>
        <p:spPr bwMode="auto">
          <a:xfrm>
            <a:off x="4924697" y="2951182"/>
            <a:ext cx="986245" cy="97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43587" t="31309" r="48868" b="56443"/>
          <a:stretch>
            <a:fillRect/>
          </a:stretch>
        </p:blipFill>
        <p:spPr bwMode="auto">
          <a:xfrm>
            <a:off x="4169664" y="3938015"/>
            <a:ext cx="804672" cy="94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25505" t="31935" r="67088" b="56466"/>
          <a:stretch>
            <a:fillRect/>
          </a:stretch>
        </p:blipFill>
        <p:spPr bwMode="auto">
          <a:xfrm>
            <a:off x="4169664" y="2414016"/>
            <a:ext cx="813898" cy="92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17186" t="33346" r="75977" b="55525"/>
          <a:stretch>
            <a:fillRect/>
          </a:stretch>
        </p:blipFill>
        <p:spPr bwMode="auto">
          <a:xfrm>
            <a:off x="5986272" y="3657600"/>
            <a:ext cx="731520" cy="86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15590" t="54035" r="77686" b="33425"/>
          <a:stretch>
            <a:fillRect/>
          </a:stretch>
        </p:blipFill>
        <p:spPr bwMode="auto">
          <a:xfrm>
            <a:off x="2194560" y="4242816"/>
            <a:ext cx="719328" cy="97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33598" t="49960" r="58197" b="36403"/>
          <a:stretch>
            <a:fillRect/>
          </a:stretch>
        </p:blipFill>
        <p:spPr bwMode="auto">
          <a:xfrm>
            <a:off x="7220606" y="3939539"/>
            <a:ext cx="826114" cy="99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53314" t="35070" r="39051" b="52234"/>
          <a:stretch>
            <a:fillRect/>
          </a:stretch>
        </p:blipFill>
        <p:spPr bwMode="auto">
          <a:xfrm>
            <a:off x="7644384" y="5120640"/>
            <a:ext cx="887457" cy="107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62431" t="31307" r="30390" b="56937"/>
          <a:stretch>
            <a:fillRect/>
          </a:stretch>
        </p:blipFill>
        <p:spPr bwMode="auto">
          <a:xfrm>
            <a:off x="8680704" y="5129348"/>
            <a:ext cx="76809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44196" t="51215" r="47940" b="36873"/>
          <a:stretch>
            <a:fillRect/>
          </a:stretch>
        </p:blipFill>
        <p:spPr bwMode="auto">
          <a:xfrm>
            <a:off x="6681215" y="5315712"/>
            <a:ext cx="763765" cy="84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55707" t="48237" r="36544" b="39381"/>
          <a:stretch>
            <a:fillRect/>
          </a:stretch>
        </p:blipFill>
        <p:spPr bwMode="auto">
          <a:xfrm>
            <a:off x="3657600" y="4742688"/>
            <a:ext cx="782294" cy="90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3" descr="C:\Users\User\Desktop\123.jpg"/>
          <p:cNvPicPr>
            <a:picLocks noChangeAspect="1" noChangeArrowheads="1"/>
          </p:cNvPicPr>
          <p:nvPr/>
        </p:nvPicPr>
        <p:blipFill>
          <a:blip r:embed="rId3" cstate="print"/>
          <a:srcRect l="65736" t="49021" r="26971" b="39068"/>
          <a:stretch>
            <a:fillRect/>
          </a:stretch>
        </p:blipFill>
        <p:spPr bwMode="auto">
          <a:xfrm>
            <a:off x="5754624" y="4419600"/>
            <a:ext cx="805956" cy="95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 descr="C:\Users\User\Desktop\Новая папка (4)\IMG_4386.JPG"/>
          <p:cNvPicPr>
            <a:picLocks noChangeAspect="1" noChangeArrowheads="1"/>
          </p:cNvPicPr>
          <p:nvPr/>
        </p:nvPicPr>
        <p:blipFill>
          <a:blip r:embed="rId4" cstate="print"/>
          <a:srcRect l="62611" t="51483" r="26341" b="32200"/>
          <a:stretch>
            <a:fillRect/>
          </a:stretch>
        </p:blipFill>
        <p:spPr bwMode="auto">
          <a:xfrm>
            <a:off x="2828544" y="3377183"/>
            <a:ext cx="731520" cy="89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 descr="C:\Users\User\Desktop\Новая папка (4)\IMG_4386.JPG"/>
          <p:cNvPicPr>
            <a:picLocks noChangeAspect="1" noChangeArrowheads="1"/>
          </p:cNvPicPr>
          <p:nvPr/>
        </p:nvPicPr>
        <p:blipFill>
          <a:blip r:embed="rId5" cstate="print"/>
          <a:srcRect l="22336" t="53543" r="67090" b="29824"/>
          <a:stretch>
            <a:fillRect/>
          </a:stretch>
        </p:blipFill>
        <p:spPr bwMode="auto">
          <a:xfrm>
            <a:off x="2316480" y="5169640"/>
            <a:ext cx="792480" cy="91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C:\Users\User\Desktop\Новая папка (4)\IMG_4386.JPG"/>
          <p:cNvPicPr>
            <a:picLocks noChangeAspect="1" noChangeArrowheads="1"/>
          </p:cNvPicPr>
          <p:nvPr/>
        </p:nvPicPr>
        <p:blipFill>
          <a:blip r:embed="rId6" cstate="print"/>
          <a:srcRect l="4991" t="50533" r="78495" b="28239"/>
          <a:stretch>
            <a:fillRect/>
          </a:stretch>
        </p:blipFill>
        <p:spPr bwMode="auto">
          <a:xfrm>
            <a:off x="4950589" y="5181600"/>
            <a:ext cx="913764" cy="88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 descr="C:\Users\User\Desktop\i (1).jpg"/>
          <p:cNvPicPr>
            <a:picLocks noChangeAspect="1" noChangeArrowheads="1"/>
          </p:cNvPicPr>
          <p:nvPr/>
        </p:nvPicPr>
        <p:blipFill>
          <a:blip r:embed="rId7" cstate="print"/>
          <a:srcRect l="24243" r="5984" b="26923"/>
          <a:stretch>
            <a:fillRect/>
          </a:stretch>
        </p:blipFill>
        <p:spPr bwMode="auto">
          <a:xfrm>
            <a:off x="396540" y="2645664"/>
            <a:ext cx="1565118" cy="1081090"/>
          </a:xfrm>
          <a:prstGeom prst="rect">
            <a:avLst/>
          </a:prstGeom>
          <a:noFill/>
        </p:spPr>
      </p:pic>
      <p:pic>
        <p:nvPicPr>
          <p:cNvPr id="30" name="Picture 2" descr="C:\Users\User\Desktop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9734" y="1572767"/>
            <a:ext cx="1212288" cy="1393807"/>
          </a:xfrm>
          <a:prstGeom prst="rect">
            <a:avLst/>
          </a:prstGeom>
          <a:noFill/>
        </p:spPr>
      </p:pic>
      <p:pic>
        <p:nvPicPr>
          <p:cNvPr id="31" name="Picture 6" descr="C:\Users\User\Desktop\da_N3DE5-C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64987" y="2109216"/>
            <a:ext cx="1240486" cy="1125474"/>
          </a:xfrm>
          <a:prstGeom prst="rect">
            <a:avLst/>
          </a:prstGeom>
          <a:noFill/>
        </p:spPr>
      </p:pic>
      <p:pic>
        <p:nvPicPr>
          <p:cNvPr id="32" name="Picture 3" descr="C:\Users\User\Desktop\i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05216" y="2368106"/>
            <a:ext cx="1402080" cy="140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C:\Users\User\Desktop\40877_html_m49f153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99363" y="2901696"/>
            <a:ext cx="1964579" cy="146304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3573518"/>
            <a:ext cx="2139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5-й класс –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«Проросшее семечко»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59034" y="1744718"/>
            <a:ext cx="1114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6-й класс –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95617" y="1598414"/>
            <a:ext cx="126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7-й класс –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«Соцветие»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276230" y="1887825"/>
            <a:ext cx="1114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8-й класс –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«Бутон»</a:t>
            </a:r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943267" y="4073390"/>
            <a:ext cx="1293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9-й класс – 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«Цветочки»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endParaRPr lang="ru-RU" sz="14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80" y="633348"/>
            <a:ext cx="8270811" cy="614322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Приоритетные направления воспитательной работы:</a:t>
            </a:r>
          </a:p>
          <a:p>
            <a:pPr>
              <a:buFontTx/>
              <a:buChar char="-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Гражданско-патриотическое.</a:t>
            </a:r>
          </a:p>
          <a:p>
            <a:pPr>
              <a:buFontTx/>
              <a:buChar char="-"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Воспитание положительного отношения к труду и творчеству.</a:t>
            </a:r>
            <a:endParaRPr lang="ru-RU" sz="33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Формы работы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ru-RU" sz="29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Знакомство учащихся с новой учебной ситуацией, школьными традициями и правилами.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Оказание помощи в процессе адаптации учащихся в средней школе.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Знакомство с детьми и родителями, выработка стратегии воспитания.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Формирование у детей сознательного отношения к дисциплине.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навыков взаимодействия.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Раскрытие интеллектуальных и творческих способностей обучающихся.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Формирование ценностных представлений и отношений.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Организация </a:t>
            </a:r>
            <a:r>
              <a:rPr lang="ru-RU" sz="29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досуговой</a:t>
            </a:r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деятельности. </a:t>
            </a:r>
          </a:p>
          <a:p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Апробация элементов самоуправления (советы дела, КТД).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09309" y="6422137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123" name="Picture 3" descr="C:\Users\User\Desktop\i (1).jpg"/>
          <p:cNvPicPr>
            <a:picLocks noChangeAspect="1" noChangeArrowheads="1"/>
          </p:cNvPicPr>
          <p:nvPr/>
        </p:nvPicPr>
        <p:blipFill>
          <a:blip r:embed="rId2" cstate="print"/>
          <a:srcRect l="24243" r="5984" b="26923"/>
          <a:stretch>
            <a:fillRect/>
          </a:stretch>
        </p:blipFill>
        <p:spPr bwMode="auto">
          <a:xfrm>
            <a:off x="8699291" y="2713219"/>
            <a:ext cx="3038223" cy="20986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0033" y="184666"/>
            <a:ext cx="432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5-й класс -  «Проросшее семечко»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5925" y="848138"/>
            <a:ext cx="10002075" cy="559533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Приоритетные направления воспитательной работы:</a:t>
            </a:r>
          </a:p>
          <a:p>
            <a:pPr>
              <a:buFontTx/>
              <a:buChar char="-"/>
            </a:pPr>
            <a:r>
              <a:rPr lang="ru-RU" sz="2100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Здоровьесберегающее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воспитание.</a:t>
            </a:r>
          </a:p>
          <a:p>
            <a:pPr>
              <a:buFontTx/>
              <a:buChar char="-"/>
            </a:pPr>
            <a:r>
              <a:rPr lang="ru-RU" sz="2100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Культуротворческое</a:t>
            </a: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и эстетическое воспитание.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Формы работы</a:t>
            </a:r>
            <a:endParaRPr lang="ru-RU" sz="21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интеллектуальных и творческих способностей учащихся. </a:t>
            </a: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Коллективное планирование. </a:t>
            </a: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Формирование навыка коллективного анализа.</a:t>
            </a: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чувства коллективизма. </a:t>
            </a: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Поощрение инициативы. </a:t>
            </a: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ценностных представлений и отношений. </a:t>
            </a: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Содействие личностному развитию обучающихся. </a:t>
            </a:r>
          </a:p>
          <a:p>
            <a:pPr lvl="0"/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навыков социального взаимодействия. 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3693" y="6470905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5877" y="1898043"/>
            <a:ext cx="2816923" cy="32387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8510" y="369331"/>
            <a:ext cx="10594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6-й класс –  «Росток»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6885" y="954157"/>
            <a:ext cx="9794811" cy="48126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Приоритетные направления воспитательной работы: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Интеллектуальное воспитание.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Правовое воспитание и культура безопасност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и.</a:t>
            </a:r>
            <a:endParaRPr lang="ru-RU" sz="1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Формы работы</a:t>
            </a:r>
            <a:endParaRPr lang="ru-RU" sz="18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самоуправления обучающихся. 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Коллективное планирование, коллективный анализ. 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Содействие личностному развитию обучающихся. 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Организация социально значимой деятельности. 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навыков социального взаимодействия. 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ценностных представлений и отношений. 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09309" y="6422137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054" name="Picture 6" descr="C:\Users\User\Desktop\da_N3DE5-C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874" y="1804416"/>
            <a:ext cx="3094916" cy="28079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47147" y="431399"/>
            <a:ext cx="10594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7-й класс – «Соцветие»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0309" y="530087"/>
            <a:ext cx="10550715" cy="59011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Приоритетные направления воспитательной работы: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Нравственное и духовное воспитание.</a:t>
            </a:r>
          </a:p>
          <a:p>
            <a:pPr>
              <a:buFontTx/>
              <a:buChar char="-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Воспитание семейных ценностей.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Формы работы</a:t>
            </a:r>
            <a:endParaRPr lang="ru-RU" sz="23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Формирование потребности в творческой деятельности. 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Самоуправление обучающихся. 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Коллективный анализ, коллективное планирование. 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организаторских качеств, организация социально значимой деятельности. 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Работа творческих групп. 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Помощь в организации воспитательных мероприятий для младших школьников.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навыков социального взаимодействия. 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навыка социального проектирования. </a:t>
            </a:r>
          </a:p>
          <a:p>
            <a:pPr lvl="0"/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ценностных представлений и отношений. 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70269" y="6470905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3075" name="Picture 3" descr="C:\Users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360" y="673418"/>
            <a:ext cx="2316480" cy="23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34268" y="77274"/>
            <a:ext cx="105948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8-й класс -  «Бутон»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8208" y="1109472"/>
            <a:ext cx="4913376" cy="2982363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Научить человека быть счастливым — нельзя, </a:t>
            </a:r>
            <a:b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но воспитать его так, </a:t>
            </a:r>
            <a:b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</a:rPr>
              <a:t>чтобы он был счастливым, можно</a:t>
            </a:r>
            <a:r>
              <a:rPr lang="ru-RU" sz="2400" b="1" i="1" dirty="0" smtClean="0">
                <a:solidFill>
                  <a:srgbClr val="7030A0"/>
                </a:solidFill>
                <a:latin typeface="Cambria" pitchFamily="18" charset="0"/>
              </a:rPr>
              <a:t>.</a:t>
            </a:r>
            <a:br>
              <a:rPr lang="ru-RU" sz="2400" b="1" i="1" dirty="0" smtClean="0">
                <a:solidFill>
                  <a:srgbClr val="7030A0"/>
                </a:solidFill>
                <a:latin typeface="Cambria" pitchFamily="18" charset="0"/>
              </a:rPr>
            </a:br>
            <a:endParaRPr lang="ru-RU" sz="24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95104" y="3872513"/>
            <a:ext cx="2299098" cy="540991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rgbClr val="7030A0"/>
                </a:solidFill>
                <a:latin typeface="Cambria" pitchFamily="18" charset="0"/>
              </a:rPr>
              <a:t>Макаренко А.С.</a:t>
            </a:r>
            <a:endParaRPr lang="ru-RU" sz="1800" b="0" i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8077" y="6470905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9" name="Рисунок 18" descr="IMG_83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623" t="11312" r="12377" b="4955"/>
          <a:stretch>
            <a:fillRect/>
          </a:stretch>
        </p:blipFill>
        <p:spPr>
          <a:xfrm>
            <a:off x="987552" y="1070006"/>
            <a:ext cx="5632704" cy="43670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6885" y="927652"/>
            <a:ext cx="11172507" cy="57718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 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Приоритетные направления воспитательной работы: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Формирование коммуникативной культуры.</a:t>
            </a:r>
          </a:p>
          <a:p>
            <a:pPr>
              <a:buFontTx/>
              <a:buChar char="-"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Экологическое воспитание.</a:t>
            </a:r>
          </a:p>
          <a:p>
            <a:pPr>
              <a:buFontTx/>
              <a:buChar char="-"/>
            </a:pP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Социокультурное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и </a:t>
            </a: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медиакультурное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воспитание.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Формы работы</a:t>
            </a:r>
            <a:endParaRPr lang="ru-RU" sz="19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Содействие в интеллектуальной и творческой самореализации обучающихся. </a:t>
            </a:r>
          </a:p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Самоуправление обучающихся. </a:t>
            </a:r>
          </a:p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Работа творческих групп. </a:t>
            </a:r>
          </a:p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Помощь в организации воспитательных мероприятий для младших школьников. </a:t>
            </a:r>
          </a:p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Содействие в профессиональном самоопределении обучающихся. </a:t>
            </a:r>
          </a:p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Социальное проектирование. </a:t>
            </a:r>
          </a:p>
          <a:p>
            <a:pPr lvl="0"/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Развитие ценностных представлений и отношений.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1501" y="6470905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4098" name="Picture 2" descr="C:\Users\User\Desktop\40877_html_m49f15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3522" y="1223431"/>
            <a:ext cx="3121859" cy="2165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6471" y="393644"/>
            <a:ext cx="10594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9-й класс -  «Цветочки»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392" y="0"/>
            <a:ext cx="7414196" cy="120091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Ожидаемые результаты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3024" y="999744"/>
            <a:ext cx="11082528" cy="4767071"/>
          </a:xfrm>
        </p:spPr>
        <p:txBody>
          <a:bodyPr>
            <a:normAutofit lnSpcReduction="10000"/>
          </a:bodyPr>
          <a:lstStyle/>
          <a:p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Успешная и полная реализации программы позволит воспитать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sz="1700" b="1" i="1" u="sng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Личность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:</a:t>
            </a:r>
            <a:endParaRPr lang="ru-RU" sz="17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социально активную, выбирающую здоровый образ жизни;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умеющую делать нравственный выбор и нести за него ответственность;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потребность в  творческой самореализации;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умеющую видеть перспективу своей жизни и строить планы по ее построению.</a:t>
            </a:r>
          </a:p>
          <a:p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Чтобы добиться данных результатов, я считаю целесообразным,  на основе возрастных особенностей детей,  можно выделить 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три этапа воспитания:</a:t>
            </a:r>
            <a:endParaRPr lang="ru-RU" sz="17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этап - 11 – 12 лет.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Наряду  с существующими приоритетами в обществе, есть качества, которые в наше время ушли на второй план (</a:t>
            </a:r>
            <a:r>
              <a:rPr lang="ru-RU" sz="17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справедливость, доброта, трудолюбие, уважение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).</a:t>
            </a:r>
          </a:p>
          <a:p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II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этап – 13 – 14 лет.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Дальнейшее совершенствование этих качеств.</a:t>
            </a:r>
          </a:p>
          <a:p>
            <a:r>
              <a:rPr lang="en-US" sz="17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III</a:t>
            </a:r>
            <a:r>
              <a:rPr lang="ru-RU" sz="17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этап - 14 – 15 лет. </a:t>
            </a:r>
            <a:r>
              <a:rPr lang="ru-RU" sz="17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Индивидуальная корректировка качеств.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3693" y="6422137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1" y="377952"/>
            <a:ext cx="11070336" cy="309676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Условия успешной реализации программы:</a:t>
            </a:r>
            <a:endParaRPr lang="ru-RU" sz="20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поддержка идеи программы коллективом школы, обучающихся, их родителями и учителям;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привлечение к реализации программы школьного  психолога;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организация активной, эмоционально насыщенной деятельности детей и родителей;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сотрудничество с учителями, работающими в класс;</a:t>
            </a:r>
          </a:p>
          <a:p>
            <a:pPr lvl="0"/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конверт достижений «Я расту».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45885" y="6434329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34819" name="Picture 3" descr="C:\Users\User\Desktop\Новая папка (2)\IMG_4338.JPG"/>
          <p:cNvPicPr>
            <a:picLocks noChangeAspect="1" noChangeArrowheads="1"/>
          </p:cNvPicPr>
          <p:nvPr/>
        </p:nvPicPr>
        <p:blipFill>
          <a:blip r:embed="rId2" cstate="print"/>
          <a:srcRect l="19049" t="32530" r="13644"/>
          <a:stretch>
            <a:fillRect/>
          </a:stretch>
        </p:blipFill>
        <p:spPr bwMode="auto">
          <a:xfrm>
            <a:off x="8485632" y="2533520"/>
            <a:ext cx="2877312" cy="2163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0" name="Picture 4" descr="C:\Users\User\Desktop\IMG_4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24" y="3384511"/>
            <a:ext cx="3069959" cy="219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1" name="Picture 5" descr="C:\Users\User\Desktop\Новая папка (2)\IMG_4342.JPG"/>
          <p:cNvPicPr>
            <a:picLocks noChangeAspect="1" noChangeArrowheads="1"/>
          </p:cNvPicPr>
          <p:nvPr/>
        </p:nvPicPr>
        <p:blipFill>
          <a:blip r:embed="rId4" cstate="print"/>
          <a:srcRect l="14189" t="21958"/>
          <a:stretch>
            <a:fillRect/>
          </a:stretch>
        </p:blipFill>
        <p:spPr bwMode="auto">
          <a:xfrm>
            <a:off x="1755648" y="3962741"/>
            <a:ext cx="3011424" cy="205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60099"/>
            <a:ext cx="10058402" cy="5698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Контроль реализации программы</a:t>
            </a:r>
            <a:endParaRPr lang="ru-RU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8158072"/>
              </p:ext>
            </p:extLst>
          </p:nvPr>
        </p:nvGraphicFramePr>
        <p:xfrm>
          <a:off x="450761" y="620269"/>
          <a:ext cx="11423560" cy="60132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95470"/>
                <a:gridCol w="3155324"/>
                <a:gridCol w="5872766"/>
              </a:tblGrid>
              <a:tr h="369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Критерии</a:t>
                      </a:r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24783" marR="2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Показатели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24783" marR="2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Диагностические средства</a:t>
                      </a:r>
                      <a:endParaRPr lang="ru-RU" sz="12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24783" marR="2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Самоактуализированность</a:t>
                      </a:r>
                      <a:r>
                        <a:rPr lang="ru-RU" sz="1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личности 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24783" marR="24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Сформированность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познавательного потенциала личности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Уровень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нравственной воспитанности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Ценностные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ориентации и направленность личности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Уровень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развития коммуникативных навыков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Уровень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художественной культуры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Уровень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экологической культуры и культуры здорового образа жизни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Уровень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правовой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культуры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24783" marR="24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1.Статистический анализ текущей и итоговой успеваемости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2.Методика изучения развития познавательных процессов личности ребенка.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3.ШТУР.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4.Методы экспертной оценки и самооценки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1.Тест Н.Е. 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Щурковой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«Размышляем о жизненном опыте»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2.Методика С.М. Петровой «Пословицы и поговорки»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3.Методика диагностики личностного роста П.В. Степанова и др.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4. Дневник достижений учащихся, метод анализа личностных достижений детей.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5.Стандартизированный пакет психолого-педагогических методик диагностики.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1.Методика выявления коммуникативных склонностей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Р.В. 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Овчаровой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 «Коммуникативные права» С.Л. Братченко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1.Анализ участия учащихся в художественно-эстетических конкурсах, КТД.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2.Методика диагностики уровня творческой активности М.И. Рожковой и др.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1.Анализ данных мониторинга здоровья обучающихся.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2.Выполнение нормативов физической подготовки.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3.Анализ результатов эколого-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валеолических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конкурсов.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1.Экспериментальный пакет методик исследования правовой культуры учащихся.</a:t>
                      </a:r>
                    </a:p>
                  </a:txBody>
                  <a:tcPr marL="24783" marR="24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2700244"/>
              </p:ext>
            </p:extLst>
          </p:nvPr>
        </p:nvGraphicFramePr>
        <p:xfrm>
          <a:off x="463639" y="399244"/>
          <a:ext cx="11243256" cy="58212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84113"/>
                <a:gridCol w="3271234"/>
                <a:gridCol w="4687909"/>
              </a:tblGrid>
              <a:tr h="177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Сформированность</a:t>
                      </a:r>
                      <a:r>
                        <a:rPr lang="ru-RU" sz="1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навыка социальной адаптации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Уровень общественной активности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Усвоение социальных ролей.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Положительная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самооценка, уверенность в своих силах и возможностях</a:t>
                      </a: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1.Методика определения общественной активности </a:t>
                      </a:r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Е.Н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. Степанова.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1.Изучение личности по методике М.И. Рожкова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2.Социометрическое изучение межличностных отношений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1.Анализ «Карты интересов»</a:t>
                      </a: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Сформированность</a:t>
                      </a:r>
                      <a:r>
                        <a:rPr lang="ru-RU" sz="14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классного коллектива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Уровень развития детского коллектива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Развитость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самоуправления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 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1.Методика изучения уровня развития детского коллектива 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А.Н. 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Лутошкина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2.Методика «Три желания»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3.Методика «Ситуация выбора»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Л.В. </a:t>
                      </a:r>
                      <a:r>
                        <a:rPr lang="ru-RU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Байбородовой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.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Методика определения уровня развития самоуправления 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М.И. Рожкова</a:t>
                      </a: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Удовлетворенность учащихся, педагогов и родителей жизнедеятельностью в школе</a:t>
                      </a:r>
                      <a:endParaRPr lang="ru-RU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Комфортность, защищенность личности, его отношение к основным сторонам жизнедеятельности в школе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Удовлетворенность родителей результатами обучения и воспитания своего ребенка, его положением в школьном коллективе.</a:t>
                      </a: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1.Методика А.А. Андреева «Изучение удовлетворенности учащихся школьной жизнью»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2.Методика 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</a:rPr>
                        <a:t>Е.А. Степанова для исследования удовлетворенности родителей жизнедеятельностью в образовательном учреждении</a:t>
                      </a:r>
                    </a:p>
                  </a:txBody>
                  <a:tcPr marL="37272" marR="37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287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31930" y="1068353"/>
            <a:ext cx="4357733" cy="3881599"/>
          </a:xfrm>
        </p:spPr>
        <p:txBody>
          <a:bodyPr>
            <a:normAutofit fontScale="85000" lnSpcReduction="10000"/>
          </a:bodyPr>
          <a:lstStyle/>
          <a:p>
            <a:pPr indent="381000">
              <a:lnSpc>
                <a:spcPct val="170000"/>
              </a:lnSpc>
              <a:defRPr/>
            </a:pPr>
            <a:r>
              <a:rPr lang="ru-RU" alt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Воспитание представляется сложным делом только до тех пор, пока мы хотим, не воспитывая себя, воспитать своих детей или кого бы то ни было.</a:t>
            </a:r>
          </a:p>
          <a:p>
            <a:pPr indent="381000">
              <a:lnSpc>
                <a:spcPct val="170000"/>
              </a:lnSpc>
              <a:defRPr/>
            </a:pPr>
            <a:r>
              <a:rPr lang="ru-RU" altLang="ru-RU" sz="19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Если же поймешь, что воспитывать других можем только через себя, то упраздняется вопрос о воспитании и остается один вопрос: как надо самому жить?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97117" y="6446521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72026" y="5207246"/>
            <a:ext cx="1578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81000" algn="r">
              <a:defRPr/>
            </a:pPr>
            <a:r>
              <a:rPr lang="ru-RU" altLang="ru-RU" sz="1600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Л. Толстой</a:t>
            </a:r>
          </a:p>
        </p:txBody>
      </p:sp>
      <p:pic>
        <p:nvPicPr>
          <p:cNvPr id="1027" name="Picture 3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 b="8471"/>
          <a:stretch>
            <a:fillRect/>
          </a:stretch>
        </p:blipFill>
        <p:spPr bwMode="auto">
          <a:xfrm>
            <a:off x="1487424" y="926592"/>
            <a:ext cx="4511040" cy="474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94653" y="6434329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46285" y="0"/>
            <a:ext cx="4998308" cy="7944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Литература: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841046" y="866632"/>
            <a:ext cx="11082730" cy="5756222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Дереклеева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Н.И. «Организация родительских собраний в 1 – 11 классах», М., «Русское слово», 2000.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Дереклеева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Н.И. «Классный руководитель. Основные направления деятельности» М., «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Вербум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», 2001.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Журнал «Классный руководитель», № 1, 4, 7\2000, № 6\2003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Плинер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Я.Г.,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Бухвалов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В.А. «Воспитание личности в коллективе», М., «Педагогический поиск», 2001.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Селевко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Г.К. «Руководство по организации самовоспитания школьников», журнал «Школьные технологии», № 6\ 1999,.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Степанов Е.Н. «Воспитательный процесс: изучение эффективности», М., «Сфера», 2001.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Фадеева С.А. Мониторинг воспитания: содержание и организация. - Н.Новгород: Нижегородский гуманитарный центр. 2006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2"/>
              </a:rPr>
              <a:t>http://pedsovet.su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2"/>
              </a:rPr>
              <a:t>/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3"/>
              </a:rPr>
              <a:t>http://ruk.1september.ru/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4"/>
              </a:rPr>
              <a:t>http://uchkopilka.ru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4"/>
              </a:rPr>
              <a:t>/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5"/>
              </a:rPr>
              <a:t>http://ped-kopilka.ru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5"/>
              </a:rPr>
              <a:t>/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6"/>
              </a:rPr>
              <a:t>http://www.zavuch.ru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  <a:hlinkClick r:id="rId6"/>
              </a:rPr>
              <a:t>/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457200" lvl="1" indent="0">
              <a:buNone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endParaRPr lang="ru-RU" sz="14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419037" y="6434329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4256" y="1249740"/>
            <a:ext cx="111191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Становление и развитие личности происходит на протяжении всей жизни человека, но особенно четко этот процесс прослеживается в детском и подростковом возрастах. Процесс воспитания представляет собой целенаправленную систему, в которой гармонично сочетаются специально разработанная программа жизнедеятельности с возможностями саморазвития и самоуправления. Современное общество нуждается в способных и талантливых личностях, которые справятся с любыми житейскими трудностями и решат самые сложные задачи, смогут проявить и применить свои таланты и знания во благо, то есть во всем будут удачными. Именно успешные люди являются основой современного общества и государства.</a:t>
            </a:r>
          </a:p>
          <a:p>
            <a:pPr algn="just"/>
            <a:endParaRPr lang="ru-RU" sz="20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1999488" y="292608"/>
            <a:ext cx="7754112" cy="6583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Воспитательная концепция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 descr="C:\Users\User\Desktop\IMG_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65" y="3939076"/>
            <a:ext cx="2962880" cy="1936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5" name="Picture 5" descr="C:\Users\User\Desktop\Новая папка (2)\IMG_4330.JPG"/>
          <p:cNvPicPr>
            <a:picLocks noChangeAspect="1" noChangeArrowheads="1"/>
          </p:cNvPicPr>
          <p:nvPr/>
        </p:nvPicPr>
        <p:blipFill>
          <a:blip r:embed="rId3" cstate="print"/>
          <a:srcRect b="16055"/>
          <a:stretch>
            <a:fillRect/>
          </a:stretch>
        </p:blipFill>
        <p:spPr bwMode="auto">
          <a:xfrm>
            <a:off x="7790689" y="3378944"/>
            <a:ext cx="3986784" cy="2509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3" descr="C:\Users\User\Desktop\Новая папка (2)\IMG_4345.JPG"/>
          <p:cNvPicPr>
            <a:picLocks noChangeAspect="1" noChangeArrowheads="1"/>
          </p:cNvPicPr>
          <p:nvPr/>
        </p:nvPicPr>
        <p:blipFill>
          <a:blip r:embed="rId4" cstate="print"/>
          <a:srcRect l="5668" t="9228"/>
          <a:stretch>
            <a:fillRect/>
          </a:stretch>
        </p:blipFill>
        <p:spPr bwMode="auto">
          <a:xfrm rot="645710">
            <a:off x="4102608" y="3959732"/>
            <a:ext cx="2934843" cy="2117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7056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Цель и задачи программы: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3816" y="986219"/>
            <a:ext cx="4956048" cy="82391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Цель: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488" y="1907667"/>
            <a:ext cx="3864864" cy="3476625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создание условий, способствующих развитию интеллектуальных, творческих,  личностных  качеств обучающихся, их социализации и адаптации в обществе.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79720" y="949643"/>
            <a:ext cx="4956048" cy="82391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Задачи: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86528" y="1974575"/>
            <a:ext cx="6693408" cy="414793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воспитать любовь к родной школе, к малой родине, сформировать гражданское самосознание, ответственность за судьбу Родины; 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воспитать нравственность на основе  народных традиций;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развивать творческие, познавательные способности обучающихся;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сформировать самосознание, становление активной жизненной позиции, сформировать потребность к саморазвитию, способность успешно адаптироваться в окружающем мире;</a:t>
            </a:r>
          </a:p>
          <a:p>
            <a:pPr lvl="0"/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создать условия  для сохранения здоровья, физического развития; воспитать негативное отношение к вредным привычкам;</a:t>
            </a:r>
          </a:p>
          <a:p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создать единый творческий коллектив детей, педагогов, родителей.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31229" y="6434329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73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Принципы воспитательной работы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48" y="1017651"/>
            <a:ext cx="11021568" cy="51880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ценностно-смысловой подход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направленный на создание условий для   обретения ребенком смысла своего учения, жизни, на воспитание личностных смыслов всего происходящего в его общении с природой, социумом, культурой;</a:t>
            </a:r>
          </a:p>
          <a:p>
            <a:pPr algn="just"/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природосообразность</a:t>
            </a:r>
            <a:r>
              <a:rPr lang="ru-RU" b="1" i="1" dirty="0" smtClean="0">
                <a:latin typeface="Cambria" pitchFamily="18" charset="0"/>
              </a:rPr>
              <a:t>,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означающий отношение к ребенку как к части природы, что предполагает его воспитание с учетом закономерностей природного развития, половозрастных особенностей, особенностей психофизической организации и задатков;</a:t>
            </a:r>
          </a:p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успешность,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предполагающая и взрослому, и ребенку чувствовать собственную значимость и успешность; степень успешности определяет самочувствие человека, его отношение к миру, желание участвовать в работе, стимулирует стремление к творчеству и сотрудничеству; эмоциональное переживание успеха способствует росту активности ребенка в дальнейшей деятельности; </a:t>
            </a:r>
          </a:p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свободы выбора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каждому ребенку важно проявить себя в коллективе; нужно и можно для каждого найти занятие по душе, поручение с учетом возможностей ребенка, его интересов, личностных качеств, помочь каждому ощутить свою значимость для коллектива;</a:t>
            </a:r>
          </a:p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сотворчество</a:t>
            </a:r>
            <a:r>
              <a:rPr lang="ru-RU" b="1" i="1" dirty="0" smtClean="0">
                <a:latin typeface="Cambria" pitchFamily="18" charset="0"/>
              </a:rPr>
              <a:t>,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предусматривающее объединение целей детей и взрослых, организацию совместной жизнедеятельности, общение, взаимопонимание и взаимопомощь, взаимную поддержку и общую устремленность в будущее;</a:t>
            </a:r>
          </a:p>
          <a:p>
            <a:pPr algn="just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коллективно – творческого дела,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направленная на удовлетворение и радость от самого процесса реализации идеи.</a:t>
            </a:r>
          </a:p>
          <a:p>
            <a:pPr algn="just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45885" y="6434329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128" y="304800"/>
            <a:ext cx="6352032" cy="609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Модель выпускника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21501" y="6446521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92" y="1058467"/>
            <a:ext cx="5498680" cy="4870144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7000406" y="1934062"/>
            <a:ext cx="4841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Модель выпускника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представляет собой набор определенных личностных качеств, жизненных позиций, навыков, позволяющих ему в дальнейшем обеспечить достойную жизнь достойного человека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36" y="207264"/>
            <a:ext cx="10058402" cy="7559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Направления воспитательной работы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33693" y="6458713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207008" y="1297940"/>
            <a:ext cx="9351264" cy="4688332"/>
            <a:chOff x="1200" y="9225"/>
            <a:chExt cx="9630" cy="627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200" y="10725"/>
              <a:ext cx="2400" cy="105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Правовое воспитание и культура безопасности</a:t>
              </a: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200" y="12045"/>
              <a:ext cx="2400" cy="100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Культуротворческое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и эстетическое воспитание</a:t>
              </a: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3330" y="14460"/>
              <a:ext cx="2430" cy="103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Социокультурное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и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медиакультурное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 воспитание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010" y="9525"/>
              <a:ext cx="2295" cy="94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Воспитание семейных ценностей</a:t>
              </a: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8535" y="10695"/>
              <a:ext cx="2295" cy="132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Воспитание положительного отношения к труду и творчеству</a:t>
              </a: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8535" y="12240"/>
              <a:ext cx="2295" cy="94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Интеллектуальное воспитание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7440" y="13380"/>
              <a:ext cx="2625" cy="76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Здоровьесберегающее воспитание</a:t>
              </a:r>
            </a:p>
          </p:txBody>
        </p: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 flipV="1">
              <a:off x="5970" y="10245"/>
              <a:ext cx="1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7845" y="11513"/>
              <a:ext cx="6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 flipH="1">
              <a:off x="3600" y="11498"/>
              <a:ext cx="70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5415" y="13605"/>
              <a:ext cx="1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6" name="AutoShape 14"/>
            <p:cNvCxnSpPr>
              <a:cxnSpLocks noChangeShapeType="1"/>
            </p:cNvCxnSpPr>
            <p:nvPr/>
          </p:nvCxnSpPr>
          <p:spPr bwMode="auto">
            <a:xfrm>
              <a:off x="6450" y="13605"/>
              <a:ext cx="1" cy="7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7" name="AutoShape 15"/>
            <p:cNvCxnSpPr>
              <a:cxnSpLocks noChangeShapeType="1"/>
            </p:cNvCxnSpPr>
            <p:nvPr/>
          </p:nvCxnSpPr>
          <p:spPr bwMode="auto">
            <a:xfrm flipV="1">
              <a:off x="7095" y="10470"/>
              <a:ext cx="525" cy="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88" name="AutoShape 16"/>
            <p:cNvCxnSpPr>
              <a:cxnSpLocks noChangeShapeType="1"/>
            </p:cNvCxnSpPr>
            <p:nvPr/>
          </p:nvCxnSpPr>
          <p:spPr bwMode="auto">
            <a:xfrm flipH="1" flipV="1">
              <a:off x="4260" y="10455"/>
              <a:ext cx="540" cy="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7620" y="9345"/>
              <a:ext cx="2295" cy="111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Нравственное и духовное воспитание</a:t>
              </a: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4800" y="9225"/>
              <a:ext cx="2295" cy="94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Гражданско-патриотическое </a:t>
              </a:r>
            </a:p>
          </p:txBody>
        </p:sp>
        <p:cxnSp>
          <p:nvCxnSpPr>
            <p:cNvPr id="3091" name="AutoShape 19"/>
            <p:cNvCxnSpPr>
              <a:cxnSpLocks noChangeShapeType="1"/>
            </p:cNvCxnSpPr>
            <p:nvPr/>
          </p:nvCxnSpPr>
          <p:spPr bwMode="auto">
            <a:xfrm>
              <a:off x="7845" y="12301"/>
              <a:ext cx="6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2" name="AutoShape 20"/>
            <p:cNvCxnSpPr>
              <a:cxnSpLocks noChangeShapeType="1"/>
            </p:cNvCxnSpPr>
            <p:nvPr/>
          </p:nvCxnSpPr>
          <p:spPr bwMode="auto">
            <a:xfrm flipH="1">
              <a:off x="3600" y="12301"/>
              <a:ext cx="7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2085" y="13365"/>
              <a:ext cx="2430" cy="78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Экологическое воспитание</a:t>
              </a: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6195" y="14445"/>
              <a:ext cx="2430" cy="105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Формирование коммуникативной культуры</a:t>
              </a:r>
            </a:p>
          </p:txBody>
        </p:sp>
        <p:cxnSp>
          <p:nvCxnSpPr>
            <p:cNvPr id="3095" name="AutoShape 23"/>
            <p:cNvCxnSpPr>
              <a:cxnSpLocks noChangeShapeType="1"/>
            </p:cNvCxnSpPr>
            <p:nvPr/>
          </p:nvCxnSpPr>
          <p:spPr bwMode="auto">
            <a:xfrm>
              <a:off x="7095" y="12885"/>
              <a:ext cx="345" cy="4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96" name="AutoShape 24"/>
            <p:cNvCxnSpPr>
              <a:cxnSpLocks noChangeShapeType="1"/>
            </p:cNvCxnSpPr>
            <p:nvPr/>
          </p:nvCxnSpPr>
          <p:spPr bwMode="auto">
            <a:xfrm flipH="1">
              <a:off x="4515" y="12885"/>
              <a:ext cx="285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>
              <a:off x="4635" y="11085"/>
              <a:ext cx="2970" cy="1590"/>
            </a:xfrm>
            <a:prstGeom prst="flowChartAlternateProcess">
              <a:avLst/>
            </a:prstGeom>
            <a:solidFill>
              <a:srgbClr val="4BACC6"/>
            </a:solidFill>
            <a:ln w="127000" cmpd="dbl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cs typeface="Arial" pitchFamily="34" charset="0"/>
                </a:rPr>
                <a:t>«Я расту»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556" y="-109728"/>
            <a:ext cx="10058402" cy="804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Виды деятельности и формы занятий: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45885" y="6434329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6032" y="694944"/>
            <a:ext cx="116067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тематические беседы, часы общения;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тематические классные часы;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КТД;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дискуссии, диспуты;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мастерская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самопроектирования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творческая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самопрезентация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школа душевной гимнастики (разрешение нравственных ситуаций);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вечер вопросов и ответов;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тренинг саморазвития личностного роста;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дневник личностных достижений –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портфолио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социальные задачи-пробы;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сайт класса, личный сайт школьника;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Интернет-проекты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;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тематические компьютерные презентации;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участие в природоохранительной деятельности (в школе и на пришкольном участке, экологические акции, десанты, высадка растений, создание цветочных клумб, очистка доступных территорий от мусора, подкормка птиц и т. д.), в деятельности школьных экологических центров, лесничеств, экологических патрулей;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экскурсии, походы и путешествия по родному краю, «использование» родного поселка и его окрестностей в качестве своеобразной «образовательной программы» по истории культуры народа;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фотографическая фиксация в поселении и в его ближних окрестностях видов, представляющих с точки зрения участников этого поиска, особую эстетическую ценность;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устройство подростками публичных лекций (с приглашением родителей, местных жителей и др.) о выдающихся произведениях искусства.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45628" y="195072"/>
            <a:ext cx="10058402" cy="7559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программы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8077" y="6434329"/>
            <a:ext cx="762000" cy="228600"/>
          </a:xfrm>
        </p:spPr>
        <p:txBody>
          <a:bodyPr/>
          <a:lstStyle/>
          <a:p>
            <a:fld id="{022B156B-59AE-415F-B24B-8756D48BB977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621536" y="1353312"/>
            <a:ext cx="8997696" cy="4645152"/>
            <a:chOff x="1872" y="4350"/>
            <a:chExt cx="9003" cy="4262"/>
          </a:xfrm>
        </p:grpSpPr>
        <p:grpSp>
          <p:nvGrpSpPr>
            <p:cNvPr id="4099" name="Group 3"/>
            <p:cNvGrpSpPr>
              <a:grpSpLocks/>
            </p:cNvGrpSpPr>
            <p:nvPr/>
          </p:nvGrpSpPr>
          <p:grpSpPr bwMode="auto">
            <a:xfrm>
              <a:off x="1872" y="4350"/>
              <a:ext cx="8925" cy="4262"/>
              <a:chOff x="1350" y="2130"/>
              <a:chExt cx="8925" cy="3960"/>
            </a:xfrm>
          </p:grpSpPr>
          <p:grpSp>
            <p:nvGrpSpPr>
              <p:cNvPr id="4100" name="Group 4"/>
              <p:cNvGrpSpPr>
                <a:grpSpLocks/>
              </p:cNvGrpSpPr>
              <p:nvPr/>
            </p:nvGrpSpPr>
            <p:grpSpPr bwMode="auto">
              <a:xfrm>
                <a:off x="4620" y="3585"/>
                <a:ext cx="2295" cy="840"/>
                <a:chOff x="3840" y="2820"/>
                <a:chExt cx="2370" cy="1065"/>
              </a:xfrm>
            </p:grpSpPr>
            <p:sp>
              <p:nvSpPr>
                <p:cNvPr id="4101" name="AutoShape 5"/>
                <p:cNvSpPr>
                  <a:spLocks noChangeArrowheads="1"/>
                </p:cNvSpPr>
                <p:nvPr/>
              </p:nvSpPr>
              <p:spPr bwMode="auto">
                <a:xfrm>
                  <a:off x="3840" y="2820"/>
                  <a:ext cx="2370" cy="106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/>
                      <a:latin typeface="Cambria" pitchFamily="18" charset="0"/>
                      <a:cs typeface="Arial" pitchFamily="34" charset="0"/>
                    </a:rPr>
                    <a:t>РЕБЕНОК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latin typeface="Cambria" pitchFamily="18" charset="0"/>
                    <a:cs typeface="Arial" pitchFamily="34" charset="0"/>
                  </a:endParaRPr>
                </a:p>
              </p:txBody>
            </p:sp>
            <p:pic>
              <p:nvPicPr>
                <p:cNvPr id="4102" name="Picture 6" descr="0011-006-Uchastniki-obrazovatelnogo-protsessa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021" y="2895"/>
                  <a:ext cx="650" cy="88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617" y="2130"/>
                <a:ext cx="2175" cy="757"/>
              </a:xfrm>
              <a:prstGeom prst="rect">
                <a:avLst/>
              </a:prstGeom>
              <a:solidFill>
                <a:srgbClr val="FFFFFF"/>
              </a:solidFill>
              <a:ln w="63500" cmpd="thickThin">
                <a:solidFill>
                  <a:srgbClr val="4BACC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Cambria" pitchFamily="18" charset="0"/>
                    <a:cs typeface="Arial" pitchFamily="34" charset="0"/>
                  </a:rPr>
                  <a:t>РОДИТЕЛИ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7695" y="3629"/>
                <a:ext cx="2580" cy="757"/>
              </a:xfrm>
              <a:prstGeom prst="rect">
                <a:avLst/>
              </a:prstGeom>
              <a:solidFill>
                <a:srgbClr val="FFFFFF"/>
              </a:solidFill>
              <a:ln w="63500" cmpd="thickThin">
                <a:solidFill>
                  <a:srgbClr val="4BACC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Cambria" pitchFamily="18" charset="0"/>
                    <a:cs typeface="Arial" pitchFamily="34" charset="0"/>
                  </a:rPr>
                  <a:t>УЧЕНИЧЕСКИЙ КОЛЛЕКТИВ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1350" y="3615"/>
                <a:ext cx="2595" cy="757"/>
              </a:xfrm>
              <a:prstGeom prst="rect">
                <a:avLst/>
              </a:prstGeom>
              <a:solidFill>
                <a:srgbClr val="FFFFFF"/>
              </a:solidFill>
              <a:ln w="63500" cmpd="thickThin">
                <a:solidFill>
                  <a:srgbClr val="4BACC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Cambria" pitchFamily="18" charset="0"/>
                    <a:cs typeface="Arial" pitchFamily="34" charset="0"/>
                  </a:rPr>
                  <a:t>ПЕДАГОГИЧЕСКИЙ КОЛЛЕКТИВ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350" y="5168"/>
                <a:ext cx="2715" cy="922"/>
              </a:xfrm>
              <a:prstGeom prst="rect">
                <a:avLst/>
              </a:prstGeom>
              <a:solidFill>
                <a:srgbClr val="FFFFFF"/>
              </a:solidFill>
              <a:ln w="63500" cmpd="thickThin">
                <a:solidFill>
                  <a:srgbClr val="4BACC6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accent4">
                        <a:lumMod val="50000"/>
                      </a:schemeClr>
                    </a:solidFill>
                    <a:effectLst/>
                    <a:latin typeface="Cambria" pitchFamily="18" charset="0"/>
                    <a:cs typeface="Arial" pitchFamily="34" charset="0"/>
                  </a:rPr>
                  <a:t>СОЦИАЛЬНО – ПСИХОЛОГИЧЕСКАЯ СЛУЖБА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endParaRPr>
              </a:p>
            </p:txBody>
          </p:sp>
          <p:cxnSp>
            <p:nvCxnSpPr>
              <p:cNvPr id="4107" name="AutoShape 11"/>
              <p:cNvCxnSpPr>
                <a:cxnSpLocks noChangeShapeType="1"/>
              </p:cNvCxnSpPr>
              <p:nvPr/>
            </p:nvCxnSpPr>
            <p:spPr bwMode="auto">
              <a:xfrm>
                <a:off x="5715" y="2916"/>
                <a:ext cx="1" cy="66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108" name="AutoShape 12"/>
              <p:cNvCxnSpPr>
                <a:cxnSpLocks noChangeShapeType="1"/>
              </p:cNvCxnSpPr>
              <p:nvPr/>
            </p:nvCxnSpPr>
            <p:spPr bwMode="auto">
              <a:xfrm>
                <a:off x="5715" y="4425"/>
                <a:ext cx="0" cy="74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109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3945" y="4020"/>
                <a:ext cx="66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4110" name="AutoShape 14"/>
              <p:cNvCxnSpPr>
                <a:cxnSpLocks noChangeShapeType="1"/>
              </p:cNvCxnSpPr>
              <p:nvPr/>
            </p:nvCxnSpPr>
            <p:spPr bwMode="auto">
              <a:xfrm>
                <a:off x="6915" y="4020"/>
                <a:ext cx="78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grpSp>
            <p:nvGrpSpPr>
              <p:cNvPr id="4111" name="Group 15"/>
              <p:cNvGrpSpPr>
                <a:grpSpLocks/>
              </p:cNvGrpSpPr>
              <p:nvPr/>
            </p:nvGrpSpPr>
            <p:grpSpPr bwMode="auto">
              <a:xfrm>
                <a:off x="6780" y="2520"/>
                <a:ext cx="2190" cy="1124"/>
                <a:chOff x="6780" y="2520"/>
                <a:chExt cx="2190" cy="1124"/>
              </a:xfrm>
            </p:grpSpPr>
            <p:cxnSp>
              <p:nvCxnSpPr>
                <p:cNvPr id="4112" name="AutoShape 1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80" y="2520"/>
                  <a:ext cx="2190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113" name="AutoShape 17"/>
                <p:cNvCxnSpPr>
                  <a:cxnSpLocks noChangeShapeType="1"/>
                </p:cNvCxnSpPr>
                <p:nvPr/>
              </p:nvCxnSpPr>
              <p:spPr bwMode="auto">
                <a:xfrm>
                  <a:off x="8970" y="2520"/>
                  <a:ext cx="0" cy="112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4114" name="Group 18"/>
              <p:cNvGrpSpPr>
                <a:grpSpLocks/>
              </p:cNvGrpSpPr>
              <p:nvPr/>
            </p:nvGrpSpPr>
            <p:grpSpPr bwMode="auto">
              <a:xfrm rot="10800000">
                <a:off x="2656" y="4425"/>
                <a:ext cx="1694" cy="1200"/>
                <a:chOff x="6780" y="2520"/>
                <a:chExt cx="2190" cy="1124"/>
              </a:xfrm>
            </p:grpSpPr>
            <p:cxnSp>
              <p:nvCxnSpPr>
                <p:cNvPr id="4115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80" y="2520"/>
                  <a:ext cx="2190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116" name="AutoShape 20"/>
                <p:cNvCxnSpPr>
                  <a:cxnSpLocks noChangeShapeType="1"/>
                </p:cNvCxnSpPr>
                <p:nvPr/>
              </p:nvCxnSpPr>
              <p:spPr bwMode="auto">
                <a:xfrm>
                  <a:off x="8970" y="2520"/>
                  <a:ext cx="0" cy="1124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4117" name="Group 21"/>
              <p:cNvGrpSpPr>
                <a:grpSpLocks/>
              </p:cNvGrpSpPr>
              <p:nvPr/>
            </p:nvGrpSpPr>
            <p:grpSpPr bwMode="auto">
              <a:xfrm>
                <a:off x="2655" y="2520"/>
                <a:ext cx="1950" cy="1109"/>
                <a:chOff x="2655" y="2520"/>
                <a:chExt cx="1950" cy="1109"/>
              </a:xfrm>
            </p:grpSpPr>
            <p:cxnSp>
              <p:nvCxnSpPr>
                <p:cNvPr id="4118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2655" y="2521"/>
                  <a:ext cx="1" cy="110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119" name="AutoShape 23"/>
                <p:cNvCxnSpPr>
                  <a:cxnSpLocks noChangeShapeType="1"/>
                </p:cNvCxnSpPr>
                <p:nvPr/>
              </p:nvCxnSpPr>
              <p:spPr bwMode="auto">
                <a:xfrm>
                  <a:off x="2656" y="2520"/>
                  <a:ext cx="1949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4120" name="Group 24"/>
              <p:cNvGrpSpPr>
                <a:grpSpLocks/>
              </p:cNvGrpSpPr>
              <p:nvPr/>
            </p:nvGrpSpPr>
            <p:grpSpPr bwMode="auto">
              <a:xfrm rot="10800000">
                <a:off x="7065" y="4425"/>
                <a:ext cx="1950" cy="1198"/>
                <a:chOff x="2655" y="2520"/>
                <a:chExt cx="1950" cy="1109"/>
              </a:xfrm>
            </p:grpSpPr>
            <p:cxnSp>
              <p:nvCxnSpPr>
                <p:cNvPr id="4121" name="AutoShape 25"/>
                <p:cNvCxnSpPr>
                  <a:cxnSpLocks noChangeShapeType="1"/>
                </p:cNvCxnSpPr>
                <p:nvPr/>
              </p:nvCxnSpPr>
              <p:spPr bwMode="auto">
                <a:xfrm>
                  <a:off x="2655" y="2521"/>
                  <a:ext cx="1" cy="110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4122" name="AutoShape 26"/>
                <p:cNvCxnSpPr>
                  <a:cxnSpLocks noChangeShapeType="1"/>
                </p:cNvCxnSpPr>
                <p:nvPr/>
              </p:nvCxnSpPr>
              <p:spPr bwMode="auto">
                <a:xfrm>
                  <a:off x="2656" y="2520"/>
                  <a:ext cx="1949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1872" y="4350"/>
              <a:ext cx="2493" cy="81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АДМИНИСТРАЦИЯ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8217" y="4386"/>
              <a:ext cx="2493" cy="81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ПЕДАГОГИ ДОП.ОБРАЗОВАНИЯ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8382" y="7695"/>
              <a:ext cx="2493" cy="810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СТАРШИЕ ВОЖАТЫЕ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1872" y="7695"/>
              <a:ext cx="2493" cy="917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4BACC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Cambria" pitchFamily="18" charset="0"/>
                  <a:cs typeface="Arial" pitchFamily="34" charset="0"/>
                </a:rPr>
                <a:t>УЧРЕЖДЕНИЯ КУЛЬТУРЫ, СПОРТА, ВОСКРЕСНАЯ ШКОЛА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  <a:cs typeface="Arial" pitchFamily="34" charset="0"/>
              </a:endParaRPr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 flipH="1">
            <a:off x="4059936" y="3998976"/>
            <a:ext cx="865632" cy="103632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095744" y="2225040"/>
            <a:ext cx="859536" cy="908304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120128" y="3986784"/>
            <a:ext cx="999744" cy="1011936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120896" y="2255520"/>
            <a:ext cx="816864" cy="865632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2132</Words>
  <Application>Microsoft Office PowerPoint</Application>
  <PresentationFormat>Произвольный</PresentationFormat>
  <Paragraphs>364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Nature Illustration 16x9</vt:lpstr>
      <vt:lpstr>Слайд 1</vt:lpstr>
      <vt:lpstr>Научить человека быть счастливым — нельзя,  но воспитать его так,  чтобы он был счастливым, можно. </vt:lpstr>
      <vt:lpstr>Слайд 3</vt:lpstr>
      <vt:lpstr>Цель и задачи программы:</vt:lpstr>
      <vt:lpstr>Принципы воспитательной работы</vt:lpstr>
      <vt:lpstr>Модель выпускника</vt:lpstr>
      <vt:lpstr>Направления воспитательной работы</vt:lpstr>
      <vt:lpstr>Виды деятельности и формы занятий:</vt:lpstr>
      <vt:lpstr>Участники программы</vt:lpstr>
      <vt:lpstr>Самоуправление в классе</vt:lpstr>
      <vt:lpstr>  Структура ученического самоуправления в классе  </vt:lpstr>
      <vt:lpstr>Организация  самоуправления </vt:lpstr>
      <vt:lpstr>Работа с родителями </vt:lpstr>
      <vt:lpstr>Реализация программы </vt:lpstr>
      <vt:lpstr>Структура программы  Каждый учебный год - это определенный этап в жизни класса, это период, в течение которого мы должны немного вырасти и решить важные для всех задачи.  </vt:lpstr>
      <vt:lpstr>Слайд 16</vt:lpstr>
      <vt:lpstr>Слайд 17</vt:lpstr>
      <vt:lpstr>Слайд 18</vt:lpstr>
      <vt:lpstr>Слайд 19</vt:lpstr>
      <vt:lpstr>Слайд 20</vt:lpstr>
      <vt:lpstr>Ожидаемые результаты </vt:lpstr>
      <vt:lpstr>Слайд 22</vt:lpstr>
      <vt:lpstr>Контроль реализации программы</vt:lpstr>
      <vt:lpstr>Слайд 24</vt:lpstr>
      <vt:lpstr>Слайд 25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2016-02-15T18:30:57Z</dcterms:created>
  <dcterms:modified xsi:type="dcterms:W3CDTF">2023-12-11T12:47:05Z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