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8" r:id="rId5"/>
    <p:sldId id="260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4A35"/>
    <a:srgbClr val="96613A"/>
    <a:srgbClr val="8C5F44"/>
    <a:srgbClr val="EFC495"/>
    <a:srgbClr val="FFE0C1"/>
    <a:srgbClr val="FFCC99"/>
    <a:srgbClr val="FFFF99"/>
    <a:srgbClr val="FF9933"/>
    <a:srgbClr val="9F8AB8"/>
    <a:srgbClr val="6B238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90" d="100"/>
          <a:sy n="90" d="100"/>
        </p:scale>
        <p:origin x="-51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Рабоч папка\в 08 2014\мб\ист\landofart.ru-36ee77e1d3d0-560x829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2" t="1944" r="2191"/>
          <a:stretch/>
        </p:blipFill>
        <p:spPr bwMode="auto">
          <a:xfrm rot="16200000">
            <a:off x="1143004" y="-1143001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344816" cy="3168352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sz="6000" b="1" cap="none" spc="0">
                <a:ln w="50800"/>
                <a:solidFill>
                  <a:srgbClr val="6D4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7056784" cy="1368152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none" spc="0">
                <a:ln>
                  <a:noFill/>
                </a:ln>
                <a:solidFill>
                  <a:srgbClr val="9661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6613A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Рабоч папка\в 08 2014\мб\ист\landofart.ru-36ee77e1d3d0-560x829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2" t="1944" r="2191"/>
          <a:stretch/>
        </p:blipFill>
        <p:spPr bwMode="auto">
          <a:xfrm rot="16200000">
            <a:off x="1143004" y="-1143001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412776"/>
            <a:ext cx="7128792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8864" y="6396335"/>
            <a:ext cx="392392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kern="1200" cap="none" spc="0" dirty="0" smtClean="0">
                <a:ln w="50800"/>
                <a:solidFill>
                  <a:srgbClr val="6D4A35"/>
                </a:solidFill>
                <a:effectLst/>
                <a:latin typeface="Mistral" pitchFamily="66" charset="0"/>
                <a:ea typeface="+mn-ea"/>
                <a:cs typeface="+mn-cs"/>
              </a:rPr>
              <a:t>М.Н.Бурмистрова – Е.В.Акчурина</a:t>
            </a:r>
            <a:endParaRPr lang="ru-RU" sz="2400" b="1" kern="1200" cap="none" spc="0" dirty="0">
              <a:ln w="50800"/>
              <a:solidFill>
                <a:srgbClr val="6D4A35"/>
              </a:solidFill>
              <a:effectLst/>
              <a:latin typeface="Mistral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50800"/>
          <a:solidFill>
            <a:srgbClr val="96613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q"/>
        <a:defRPr sz="3200" kern="1200">
          <a:solidFill>
            <a:srgbClr val="6D4A3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q"/>
        <a:defRPr sz="2800" kern="1200">
          <a:solidFill>
            <a:srgbClr val="6D4A3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400" kern="1200">
          <a:solidFill>
            <a:srgbClr val="6D4A3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000" kern="1200">
          <a:solidFill>
            <a:srgbClr val="6D4A3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q"/>
        <a:defRPr sz="2000" kern="1200">
          <a:solidFill>
            <a:srgbClr val="6D4A3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urier New" pitchFamily="49" charset="0"/>
          <a:ea typeface="+mn-ea"/>
          <a:cs typeface="Courier New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4/40/Alexander_Newski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me-edu.ru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3.xml"/><Relationship Id="rId3" Type="http://schemas.openxmlformats.org/officeDocument/2006/relationships/slide" Target="slide2.xml"/><Relationship Id="rId7" Type="http://schemas.openxmlformats.org/officeDocument/2006/relationships/slide" Target="slide15.xml"/><Relationship Id="rId12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0.xml"/><Relationship Id="rId5" Type="http://schemas.openxmlformats.org/officeDocument/2006/relationships/slide" Target="slide3.xml"/><Relationship Id="rId15" Type="http://schemas.openxmlformats.org/officeDocument/2006/relationships/slide" Target="slide16.xml"/><Relationship Id="rId10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slide" Target="slide9.xml"/><Relationship Id="rId1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.rsl.ru/upload/files/folder_163/dmitaleks.jpg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://www.rosculture.ru/dataphotos/33aa.JPG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hyperlink" Target="&#1053;&#1077;&#1074;&#1089;&#1082;&#1072;&#1103;%20&#1073;&#1080;&#1090;&#1074;&#1072;.sw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hyperlink" Target="&#1051;&#1077;&#1076;&#1086;&#1074;&#1086;&#1077;%20&#1087;&#1086;&#1073;&#1086;&#1080;&#1097;&#1077;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344816" cy="210006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АЛЕКСАНДР НЕВСКИЙ</a:t>
            </a:r>
            <a:endParaRPr lang="ru-RU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7056784" cy="1368152"/>
          </a:xfrm>
        </p:spPr>
        <p:txBody>
          <a:bodyPr>
            <a:normAutofit/>
          </a:bodyPr>
          <a:lstStyle/>
          <a:p>
            <a:pPr algn="r"/>
            <a:r>
              <a:rPr lang="ru-RU" sz="1800" dirty="0" err="1" smtClean="0">
                <a:solidFill>
                  <a:srgbClr val="6D4A35"/>
                </a:solidFill>
                <a:effectLst/>
              </a:rPr>
              <a:t>Выполнил:Быков</a:t>
            </a:r>
            <a:r>
              <a:rPr lang="ru-RU" sz="1800" dirty="0" smtClean="0">
                <a:solidFill>
                  <a:srgbClr val="6D4A35"/>
                </a:solidFill>
                <a:effectLst/>
              </a:rPr>
              <a:t> Даниил, 8 класс</a:t>
            </a:r>
          </a:p>
          <a:p>
            <a:pPr algn="r"/>
            <a:r>
              <a:rPr lang="ru-RU" sz="1800" dirty="0" smtClean="0">
                <a:solidFill>
                  <a:srgbClr val="6D4A35"/>
                </a:solidFill>
                <a:effectLst/>
              </a:rPr>
              <a:t>МБОУ Гремячевская школа №1</a:t>
            </a:r>
          </a:p>
          <a:p>
            <a:pPr algn="r"/>
            <a:r>
              <a:rPr lang="ru-RU" sz="1800" dirty="0" smtClean="0">
                <a:solidFill>
                  <a:srgbClr val="6D4A35"/>
                </a:solidFill>
                <a:effectLst/>
              </a:rPr>
              <a:t>Руководитель: Рыжевская Н.Н.</a:t>
            </a:r>
            <a:endParaRPr lang="ru-RU" sz="1800" dirty="0">
              <a:solidFill>
                <a:srgbClr val="6D4A35"/>
              </a:solidFill>
              <a:effectLst/>
            </a:endParaRPr>
          </a:p>
        </p:txBody>
      </p:sp>
      <p:pic>
        <p:nvPicPr>
          <p:cNvPr id="4" name="Picture 6" descr="http://moscow.samolet-bowling.ru/common/img/uploaded/news/n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966013"/>
            <a:ext cx="2438400" cy="1875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43000" y="2392978"/>
            <a:ext cx="678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(муниципального конкурса презентаций «Князь Александр Невский», посвященный 800 -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летию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со дня рождения Александра Невского)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0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5" descr="Голубая тисненая бумага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685800"/>
            <a:ext cx="7239000" cy="8382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Политика по </a:t>
            </a:r>
            <a:r>
              <a:rPr lang="ru-RU" sz="32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отношению </a:t>
            </a:r>
            <a:r>
              <a:rPr lang="ru-RU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 Орде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6800" y="1600200"/>
            <a:ext cx="3886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Успешные военные действия Александра Невского надолго обеспечили безопасность западных границ Руси, но на востоке русским князьям пришлось склонить голову перед гораздо более сильным врагом — монголо-татарами. 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В 1252г. Батый вручил ярлык великого князя Александру Невскому, который был срочно вызван в столицу Золотой Орды Сарай.</a:t>
            </a:r>
          </a:p>
          <a:p>
            <a:pPr>
              <a:spcBef>
                <a:spcPct val="50000"/>
              </a:spcBef>
            </a:pPr>
            <a:endParaRPr lang="ru-RU" sz="2000" b="1" dirty="0">
              <a:solidFill>
                <a:srgbClr val="6D4A35"/>
              </a:solidFill>
            </a:endParaRPr>
          </a:p>
          <a:p>
            <a:pPr>
              <a:spcBef>
                <a:spcPct val="50000"/>
              </a:spcBef>
            </a:pPr>
            <a:endParaRPr lang="ru-RU" b="1" dirty="0">
              <a:solidFill>
                <a:srgbClr val="6D4A35"/>
              </a:solidFill>
            </a:endParaRPr>
          </a:p>
        </p:txBody>
      </p:sp>
      <p:pic>
        <p:nvPicPr>
          <p:cNvPr id="4" name="Picture 5" descr="http://www.f1cd.ru/news/games/2007/12/m_games_9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590800"/>
            <a:ext cx="3429000" cy="1953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7696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В 1257 году в Новгород, как и другие русские города, были направлены «численники» для проведения подушной переписи населения. Это вызвало возмущение новгородцев, которых поддержал князь Василий. В Новгороде началось восстание, продолжавшееся около полутора лет, в течение которых новгородцы не подчинялись монголам. Александр лично навел порядок, казнив наиболее активных участников волнений. </a:t>
            </a:r>
          </a:p>
        </p:txBody>
      </p:sp>
      <p:sp>
        <p:nvSpPr>
          <p:cNvPr id="3" name="AutoShape 35" descr="Голубая тисненая бумага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685800"/>
            <a:ext cx="7239000" cy="8382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Политика по </a:t>
            </a:r>
            <a:r>
              <a:rPr lang="ru-RU" sz="32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отношению </a:t>
            </a:r>
            <a:r>
              <a:rPr lang="ru-RU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 Орде</a:t>
            </a:r>
          </a:p>
        </p:txBody>
      </p:sp>
      <p:pic>
        <p:nvPicPr>
          <p:cNvPr id="4" name="Picture 5" descr="http://images.google.com/url?q=http://ideo.ru/images/baskaki.jpg&amp;usg=AFQjCNGveIvR0eHdMXvwK-K_tzK-M7Nd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657600"/>
            <a:ext cx="4114800" cy="2175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5" descr="Голубая тисненая бумага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" y="685800"/>
            <a:ext cx="7239000" cy="8382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Политика по </a:t>
            </a:r>
            <a:r>
              <a:rPr lang="ru-RU" sz="32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отношению </a:t>
            </a:r>
            <a:r>
              <a:rPr lang="ru-RU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 Орде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6800" y="1524000"/>
            <a:ext cx="3886200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В 1262 году вспыхнули волнения в суздальских городах, где были перебиты ханские баскаки и выгнаны татарские купцы. Чтобы умилостивить хана </a:t>
            </a:r>
            <a:r>
              <a:rPr lang="ru-RU" b="1" dirty="0" err="1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Берке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, Александр Невский лично отправился с дарами в Орду. Хан удерживал князя подле себя всю зиму и лето; только осенью Александр получил возможность вернуться во Владимир.</a:t>
            </a:r>
          </a:p>
          <a:p>
            <a:pPr>
              <a:spcBef>
                <a:spcPct val="50000"/>
              </a:spcBef>
            </a:pP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4" name="Picture 5" descr="http://sharko.mail15.com/2008/goldenorde1/4mn5.jpg"/>
          <p:cNvPicPr>
            <a:picLocks noChangeAspect="1" noChangeArrowheads="1"/>
          </p:cNvPicPr>
          <p:nvPr/>
        </p:nvPicPr>
        <p:blipFill>
          <a:blip r:embed="rId2" cstate="print"/>
          <a:srcRect l="2035" t="1416" r="4366" b="2301"/>
          <a:stretch>
            <a:fillRect/>
          </a:stretch>
        </p:blipFill>
        <p:spPr bwMode="auto">
          <a:xfrm>
            <a:off x="5029200" y="1524000"/>
            <a:ext cx="2731994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6" descr="Голубая тисненая бумага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14400" y="685800"/>
            <a:ext cx="7162800" cy="9144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Кончина </a:t>
            </a:r>
            <a:r>
              <a:rPr lang="ru-RU" sz="32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Александра </a:t>
            </a:r>
            <a:r>
              <a:rPr lang="ru-RU" sz="32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Невского</a:t>
            </a:r>
            <a:endParaRPr lang="ru-RU" sz="32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66800" y="1905000"/>
            <a:ext cx="3657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Поездка Александра Невского в Сарай в 1262 г. стала последней. На обратном пути, не доезжая до Владимира, в Городце, в монастыре 43-летний князь умер, завершив многотрудный жизненный путь принятием схимы с именем Алексий.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 r="59776"/>
          <a:stretch>
            <a:fillRect/>
          </a:stretch>
        </p:blipFill>
        <p:spPr bwMode="auto">
          <a:xfrm>
            <a:off x="5029200" y="1828800"/>
            <a:ext cx="2870444" cy="3751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7" descr="Голубая тисненая бумага"/>
          <p:cNvSpPr>
            <a:spLocks noChangeArrowheads="1"/>
          </p:cNvSpPr>
          <p:nvPr/>
        </p:nvSpPr>
        <p:spPr bwMode="auto">
          <a:xfrm>
            <a:off x="4953000" y="5638800"/>
            <a:ext cx="3097213" cy="27699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Courier New" pitchFamily="49" charset="0"/>
                <a:cs typeface="Courier New" pitchFamily="49" charset="0"/>
              </a:rPr>
              <a:t>Смерть Александра Невского</a:t>
            </a:r>
          </a:p>
        </p:txBody>
      </p:sp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utoUpdateAnimBg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6" descr="Голубая тисненая бумага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14400" y="685800"/>
            <a:ext cx="7162800" cy="9144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Кончина </a:t>
            </a:r>
            <a:r>
              <a:rPr lang="ru-RU" sz="32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Александра </a:t>
            </a:r>
            <a:r>
              <a:rPr lang="ru-RU" sz="32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Невского</a:t>
            </a:r>
            <a:endParaRPr lang="ru-RU" sz="32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4191000" y="1600200"/>
            <a:ext cx="4114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Митрополит Кирилл во время литургии сообщил о кончине Александра Невского: </a:t>
            </a:r>
            <a:r>
              <a:rPr lang="ru-RU" b="1" i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« Чада мои милая, знайте, что закатилось солнце земли русской!»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 Тело его понесли к Владимиру, девять дней длился путь, и оно оставалось нетленным. Современники повествуют, что при отпевании усопший князь сам, как бы живой, простер руку и принял грамоту с разрешительной молитвой из рук митрополита…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6000" contrast="24000"/>
          </a:blip>
          <a:srcRect/>
          <a:stretch>
            <a:fillRect/>
          </a:stretch>
        </p:blipFill>
        <p:spPr bwMode="auto">
          <a:xfrm>
            <a:off x="990600" y="1828800"/>
            <a:ext cx="298648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0" descr="Голубая тисненая бумага"/>
          <p:cNvSpPr>
            <a:spLocks noChangeArrowheads="1"/>
          </p:cNvSpPr>
          <p:nvPr/>
        </p:nvSpPr>
        <p:spPr bwMode="auto">
          <a:xfrm>
            <a:off x="914400" y="5638800"/>
            <a:ext cx="3097213" cy="27699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Courier New" pitchFamily="49" charset="0"/>
                <a:cs typeface="Courier New" pitchFamily="49" charset="0"/>
              </a:rPr>
              <a:t>Отпевание Александра Невского</a:t>
            </a:r>
          </a:p>
        </p:txBody>
      </p:sp>
      <p:sp>
        <p:nvSpPr>
          <p:cNvPr id="6" name="Выгнутая вниз стрелка 5">
            <a:hlinkClick r:id="rId4" action="ppaction://hlinksldjump"/>
          </p:cNvPr>
          <p:cNvSpPr/>
          <p:nvPr/>
        </p:nvSpPr>
        <p:spPr>
          <a:xfrm>
            <a:off x="8001000" y="5638800"/>
            <a:ext cx="457200" cy="381000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utoUpdateAnimBg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2" descr="Голубая тисненая бумага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0" y="609600"/>
            <a:ext cx="4038600" cy="9144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Канонизация</a:t>
            </a:r>
            <a:endParaRPr lang="ru-RU" sz="32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143000" y="1600200"/>
            <a:ext cx="6705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Канонизирован Русской православной церковью в лике благоверных при митрополите </a:t>
            </a:r>
            <a:r>
              <a:rPr lang="ru-RU" b="1" dirty="0" err="1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Макарии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 на Московском Соборе 1547 г.</a:t>
            </a:r>
          </a:p>
          <a:p>
            <a:pPr>
              <a:spcBef>
                <a:spcPct val="50000"/>
              </a:spcBef>
            </a:pPr>
            <a:endParaRPr lang="ru-RU" sz="2800" b="1" dirty="0">
              <a:solidFill>
                <a:srgbClr val="009900"/>
              </a:solidFill>
            </a:endParaRPr>
          </a:p>
        </p:txBody>
      </p:sp>
      <p:pic>
        <p:nvPicPr>
          <p:cNvPr id="5" name="Picture 11" descr="Изображение:Alexander Newsk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590800"/>
            <a:ext cx="2057400" cy="3154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2" descr="Голубая тисненая бумага"/>
          <p:cNvSpPr>
            <a:spLocks noChangeArrowheads="1"/>
          </p:cNvSpPr>
          <p:nvPr/>
        </p:nvSpPr>
        <p:spPr bwMode="auto">
          <a:xfrm>
            <a:off x="5638800" y="4876800"/>
            <a:ext cx="2438400" cy="64633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Courier New" pitchFamily="49" charset="0"/>
                <a:cs typeface="Courier New" pitchFamily="49" charset="0"/>
              </a:rPr>
              <a:t>Икона святого благоверного князя</a:t>
            </a:r>
          </a:p>
          <a:p>
            <a:pPr algn="ctr"/>
            <a:r>
              <a:rPr lang="ru-RU" sz="1200" b="1" dirty="0">
                <a:latin typeface="Courier New" pitchFamily="49" charset="0"/>
                <a:cs typeface="Courier New" pitchFamily="49" charset="0"/>
              </a:rPr>
              <a:t>Александра Невского</a:t>
            </a:r>
          </a:p>
        </p:txBody>
      </p:sp>
      <p:sp>
        <p:nvSpPr>
          <p:cNvPr id="7" name="Выгнутая вниз стрелка 6">
            <a:hlinkClick r:id="rId4" action="ppaction://hlinksldjump"/>
          </p:cNvPr>
          <p:cNvSpPr/>
          <p:nvPr/>
        </p:nvSpPr>
        <p:spPr>
          <a:xfrm>
            <a:off x="8001000" y="5638800"/>
            <a:ext cx="457200" cy="381000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utoUpdateAnimBg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8" descr="Голубая тисненая бумага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200" y="685800"/>
            <a:ext cx="7010400" cy="10668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Мощи </a:t>
            </a:r>
            <a:r>
              <a:rPr lang="ru-RU" sz="32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св.Александра</a:t>
            </a:r>
            <a:r>
              <a:rPr lang="ru-RU" sz="32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Невского</a:t>
            </a:r>
            <a:endParaRPr lang="ru-RU" sz="32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3" descr="025_000193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2243778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4" descr="Голубая тисненая бумага"/>
          <p:cNvSpPr>
            <a:spLocks noChangeArrowheads="1"/>
          </p:cNvSpPr>
          <p:nvPr/>
        </p:nvSpPr>
        <p:spPr bwMode="auto">
          <a:xfrm>
            <a:off x="762000" y="5334000"/>
            <a:ext cx="3097213" cy="4616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Courier New" pitchFamily="49" charset="0"/>
                <a:cs typeface="Courier New" pitchFamily="49" charset="0"/>
              </a:rPr>
              <a:t>Монастырь Рождества Богородицы во Владимире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38600" y="2590800"/>
            <a:ext cx="419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Александр Невский был погребен в монастыре Рождества Богородицы во Владимире.  В 1380 г. во Владимире открыты его мощи.</a:t>
            </a:r>
          </a:p>
        </p:txBody>
      </p:sp>
      <p:sp>
        <p:nvSpPr>
          <p:cNvPr id="6" name="Выгнутая вниз стрелка 5">
            <a:hlinkClick r:id="rId3" action="ppaction://hlinksldjump"/>
          </p:cNvPr>
          <p:cNvSpPr/>
          <p:nvPr/>
        </p:nvSpPr>
        <p:spPr>
          <a:xfrm>
            <a:off x="8001000" y="5638800"/>
            <a:ext cx="457200" cy="381000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8" descr="Голубая тисненая бумага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200" y="685800"/>
            <a:ext cx="7010400" cy="10668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Мощи </a:t>
            </a:r>
            <a:r>
              <a:rPr lang="ru-RU" sz="32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св.Александра</a:t>
            </a:r>
            <a:r>
              <a:rPr lang="ru-RU" sz="32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Невского</a:t>
            </a:r>
            <a:endParaRPr lang="ru-RU" sz="32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Picture 3" descr="photo_117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52600"/>
            <a:ext cx="3429000" cy="2284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5" descr="Голубая тисненая бумага"/>
          <p:cNvSpPr>
            <a:spLocks noChangeArrowheads="1"/>
          </p:cNvSpPr>
          <p:nvPr/>
        </p:nvSpPr>
        <p:spPr bwMode="auto">
          <a:xfrm>
            <a:off x="5410200" y="2667000"/>
            <a:ext cx="3097213" cy="4616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Courier New" pitchFamily="49" charset="0"/>
                <a:cs typeface="Courier New" pitchFamily="49" charset="0"/>
              </a:rPr>
              <a:t>Серебряная рака с мощами Александра Невского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71600" y="4191000"/>
            <a:ext cx="7315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В 1724 г. мощи, по велению Петра Великого, перенесены в Санкт-Петербург в Александро-Невскую лавру, где почивают и ныне в Лавровском соборе, в серебряной раке, пожертвованной императрицей Елизаветой Петровной.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7" descr="Голубая тисненая бумага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14400" y="457200"/>
            <a:ext cx="7315200" cy="13716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Небесный </a:t>
            </a:r>
            <a:r>
              <a:rPr lang="ru-RU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покровитель</a:t>
            </a:r>
          </a:p>
          <a:p>
            <a:pPr algn="ctr"/>
            <a:r>
              <a:rPr lang="ru-RU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Петербурга</a:t>
            </a:r>
          </a:p>
        </p:txBody>
      </p:sp>
      <p:pic>
        <p:nvPicPr>
          <p:cNvPr id="3" name="Picture 3" descr="russia_spb_AleksandrKol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362200"/>
            <a:ext cx="268605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6" descr="Голубая тисненая бумага"/>
          <p:cNvSpPr>
            <a:spLocks noChangeArrowheads="1"/>
          </p:cNvSpPr>
          <p:nvPr/>
        </p:nvSpPr>
        <p:spPr bwMode="auto">
          <a:xfrm>
            <a:off x="4724400" y="5943600"/>
            <a:ext cx="3097213" cy="27699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Courier New" pitchFamily="49" charset="0"/>
                <a:cs typeface="Courier New" pitchFamily="49" charset="0"/>
              </a:rPr>
              <a:t>Александрийский столп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71600" y="3429000"/>
            <a:ext cx="32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Александр Невский является небесным покровителем Петербурга.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7526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В России дышит всё военным ремеслом</a:t>
            </a:r>
            <a:b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И ангел делает на караул крестом</a:t>
            </a:r>
          </a:p>
        </p:txBody>
      </p:sp>
      <p:sp>
        <p:nvSpPr>
          <p:cNvPr id="7" name="Выгнутая вниз стрелка 6">
            <a:hlinkClick r:id="rId3" action="ppaction://hlinksldjump"/>
          </p:cNvPr>
          <p:cNvSpPr/>
          <p:nvPr/>
        </p:nvSpPr>
        <p:spPr>
          <a:xfrm>
            <a:off x="8001000" y="5638800"/>
            <a:ext cx="457200" cy="381000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utoUpdateAnimBg="0"/>
      <p:bldP spid="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 descr="Голубая тисненая бумага"/>
          <p:cNvSpPr>
            <a:spLocks noChangeArrowheads="1"/>
          </p:cNvSpPr>
          <p:nvPr/>
        </p:nvSpPr>
        <p:spPr bwMode="auto">
          <a:xfrm>
            <a:off x="1371600" y="990600"/>
            <a:ext cx="6356227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Орден Александра Невского</a:t>
            </a:r>
          </a:p>
        </p:txBody>
      </p:sp>
      <p:pic>
        <p:nvPicPr>
          <p:cNvPr id="3" name="Picture 2" descr="орден А Нев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2438400" cy="2577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38600" y="1981200"/>
            <a:ext cx="4114800" cy="269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29 июля 1942 года были учреждены </a:t>
            </a:r>
            <a:r>
              <a:rPr lang="ru-RU" b="1" dirty="0" smtClean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ордена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, названные именами </a:t>
            </a:r>
            <a:r>
              <a:rPr lang="ru-RU" b="1" dirty="0" smtClean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великих русских 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полководцев – Суворова,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Кутузова 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и Александра Невского, - </a:t>
            </a:r>
            <a:r>
              <a:rPr lang="ru-RU" b="1" dirty="0" smtClean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для награждения 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командного состава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Красной 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Армии за выдающиеся </a:t>
            </a:r>
            <a:r>
              <a:rPr lang="ru-RU" b="1" dirty="0" smtClean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успехи в 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управлении войсками.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5800" y="914400"/>
            <a:ext cx="7344816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 w="50800"/>
                <a:solidFill>
                  <a:srgbClr val="6D4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Да ведают потомки православных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n w="50800"/>
                <a:solidFill>
                  <a:srgbClr val="6D4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rPr>
              <a:t>Земли родной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 w="50800"/>
                <a:solidFill>
                  <a:srgbClr val="6D4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минувшую судьбу…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n w="50800"/>
                <a:solidFill>
                  <a:srgbClr val="6D4A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rPr>
              <a:t>А.С. Пушкин</a:t>
            </a:r>
            <a:endParaRPr kumimoji="0" lang="ru-RU" sz="4000" b="0" i="0" u="none" strike="noStrike" kern="1200" cap="none" spc="0" normalizeH="0" baseline="0" noProof="0" dirty="0">
              <a:ln w="50800"/>
              <a:solidFill>
                <a:srgbClr val="6D4A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pic>
        <p:nvPicPr>
          <p:cNvPr id="8" name="Picture 5" descr="p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429000"/>
            <a:ext cx="2209800" cy="2502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2971800" y="1143000"/>
            <a:ext cx="2900153" cy="5847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Литература: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7800" y="2057400"/>
            <a:ext cx="6019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b="1" dirty="0" err="1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Википедия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  <a:hlinkClick r:id="rId2"/>
              </a:rPr>
              <a:t>http://ru.wikipedia.org</a:t>
            </a:r>
            <a:endParaRPr lang="ru-RU" b="1" dirty="0">
              <a:solidFill>
                <a:srgbClr val="6D4A35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Экзамен на «5» 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  <a:hlinkClick r:id="rId3"/>
              </a:rPr>
              <a:t>http://www.home-edu.ru</a:t>
            </a:r>
            <a:endParaRPr lang="ru-RU" b="1" dirty="0">
              <a:solidFill>
                <a:srgbClr val="6D4A35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А.А. Данилов, Л.Г. Косулина История государства и народов России. Москва. Издательский дом «Новый учебник» ООО «Дрофа»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Л.А. </a:t>
            </a:r>
            <a:r>
              <a:rPr lang="ru-RU" b="1" dirty="0" err="1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Кацва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, А.Л. </a:t>
            </a:r>
            <a:r>
              <a:rPr lang="ru-RU" b="1" dirty="0" err="1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Юрганов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 История России 8-15 вв.Москва, 1996 г.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Е.В. Симонова Поурочные разработки по истории России, Москва, 2006.</a:t>
            </a:r>
          </a:p>
        </p:txBody>
      </p:sp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5"/>
          <p:cNvSpPr>
            <a:spLocks noChangeArrowheads="1"/>
          </p:cNvSpPr>
          <p:nvPr/>
        </p:nvSpPr>
        <p:spPr bwMode="auto">
          <a:xfrm>
            <a:off x="1905000" y="228600"/>
            <a:ext cx="5400675" cy="1150938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noFill/>
          <a:ln w="3175">
            <a:noFill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оглавление</a:t>
            </a:r>
          </a:p>
        </p:txBody>
      </p:sp>
      <p:sp>
        <p:nvSpPr>
          <p:cNvPr id="5" name="AutoShape 26" descr="Голубая тисненая бумага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2000" y="1447800"/>
            <a:ext cx="3657600" cy="512762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rgbClr val="8C5F4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1. </a:t>
            </a:r>
            <a:r>
              <a:rPr lang="ru-RU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hlinkClick r:id="rId2" action="ppaction://hlinksldjump"/>
              </a:rPr>
              <a:t>Молодые годы</a:t>
            </a:r>
            <a:endParaRPr lang="ru-RU" sz="1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AutoShape 27" descr="Голубая тисненая бумага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2000" y="1981200"/>
            <a:ext cx="3657600" cy="6477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rgbClr val="8C5F4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2. </a:t>
            </a:r>
            <a:r>
              <a:rPr lang="ru-RU" sz="18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hlinkClick r:id="rId4" action="ppaction://hlinksldjump"/>
              </a:rPr>
              <a:t>Переяславль</a:t>
            </a:r>
            <a:r>
              <a:rPr lang="ru-RU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hlinkClick r:id="rId4" action="ppaction://hlinksldjump"/>
              </a:rPr>
              <a:t>-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hlinkClick r:id="rId4" action="ppaction://hlinksldjump"/>
              </a:rPr>
              <a:t>Залесский</a:t>
            </a:r>
            <a:endParaRPr lang="ru-RU" sz="1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AutoShape 29" descr="Голубая тисненая бумага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62000" y="2667000"/>
            <a:ext cx="3657600" cy="588963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rgbClr val="8C5F4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3. </a:t>
            </a:r>
            <a:r>
              <a:rPr lang="ru-RU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hlinkClick r:id="rId6" action="ppaction://hlinksldjump"/>
              </a:rPr>
              <a:t>Семья</a:t>
            </a:r>
            <a:endParaRPr lang="ru-RU" sz="1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AutoShape 32" descr="Голубая тисненая бумага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24400" y="2438400"/>
            <a:ext cx="3657600" cy="6477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rgbClr val="8C5F4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8. </a:t>
            </a:r>
            <a:r>
              <a:rPr lang="ru-RU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hlinkClick r:id="rId7" action="ppaction://hlinksldjump"/>
              </a:rPr>
              <a:t>Канонизация</a:t>
            </a:r>
            <a:endParaRPr lang="ru-RU" sz="1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AutoShape 33" descr="Голубая тисненая бумага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62000" y="3962400"/>
            <a:ext cx="3657600" cy="8382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rgbClr val="8C5F4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5. </a:t>
            </a:r>
            <a:r>
              <a:rPr lang="ru-RU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hlinkClick r:id="rId9" action="ppaction://hlinksldjump"/>
              </a:rPr>
              <a:t>Битва на Чудском 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hlinkClick r:id="rId9" action="ppaction://hlinksldjump"/>
              </a:rPr>
              <a:t>озере</a:t>
            </a:r>
            <a:endParaRPr lang="ru-RU" sz="1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AutoShape 34" descr="Голубая тисненая бумага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62000" y="3352800"/>
            <a:ext cx="3657600" cy="6096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rgbClr val="8C5F4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4. </a:t>
            </a:r>
            <a:r>
              <a:rPr lang="ru-RU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hlinkClick r:id="rId10" action="ppaction://hlinksldjump"/>
              </a:rPr>
              <a:t>Невская битва</a:t>
            </a:r>
            <a:endParaRPr lang="ru-RU" sz="1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AutoShape 35" descr="Голубая тисненая бумага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200" y="4800600"/>
            <a:ext cx="3657600" cy="8382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rgbClr val="8C5F4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6. </a:t>
            </a:r>
            <a:r>
              <a:rPr lang="ru-RU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hlinkClick r:id="rId11" action="ppaction://hlinksldjump"/>
              </a:rPr>
              <a:t>Политика по 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hlinkClick r:id="rId11" action="ppaction://hlinksldjump"/>
              </a:rPr>
              <a:t>отношению к Орде</a:t>
            </a:r>
            <a:endParaRPr lang="ru-RU" sz="1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AutoShape 36" descr="Голубая тисненая бумага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48200" y="1447800"/>
            <a:ext cx="3657600" cy="9144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rgbClr val="8C5F4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7. </a:t>
            </a:r>
            <a:r>
              <a:rPr lang="ru-RU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hlinkClick r:id="rId13" action="ppaction://hlinksldjump"/>
              </a:rPr>
              <a:t>Кончина </a:t>
            </a:r>
            <a:r>
              <a:rPr lang="ru-RU" sz="1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hlinkClick r:id="rId13" action="ppaction://hlinksldjump"/>
              </a:rPr>
              <a:t>Александра </a:t>
            </a:r>
            <a:endParaRPr lang="ru-RU" sz="1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  <a:hlinkClick r:id="rId13" action="ppaction://hlinksldjump"/>
            </a:endParaRP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hlinkClick r:id="rId13" action="ppaction://hlinksldjump"/>
              </a:rPr>
              <a:t>Невского</a:t>
            </a:r>
            <a:endParaRPr lang="ru-RU" sz="1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AutoShape 37" descr="Голубая тисненая бумага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24400" y="4191000"/>
            <a:ext cx="3657600" cy="10668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rgbClr val="8C5F4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10. </a:t>
            </a:r>
            <a:r>
              <a:rPr lang="ru-RU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hlinkClick r:id="rId14" action="ppaction://hlinksldjump"/>
              </a:rPr>
              <a:t>Небесный покровитель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hlinkClick r:id="rId14" action="ppaction://hlinksldjump"/>
              </a:rPr>
              <a:t>Петербурга</a:t>
            </a:r>
            <a:endParaRPr lang="ru-RU" sz="1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AutoShape 38" descr="Голубая тисненая бумага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24400" y="3124200"/>
            <a:ext cx="3657600" cy="10668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rgbClr val="8C5F4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9. </a:t>
            </a:r>
            <a:r>
              <a:rPr lang="ru-RU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hlinkClick r:id="rId15" action="ppaction://hlinksldjump"/>
              </a:rPr>
              <a:t>Мощи св. </a:t>
            </a:r>
            <a:r>
              <a:rPr lang="ru-RU" sz="18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hlinkClick r:id="rId15" action="ppaction://hlinksldjump"/>
              </a:rPr>
              <a:t>Александра</a:t>
            </a:r>
            <a:endParaRPr lang="ru-RU" sz="1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  <a:hlinkClick r:id="rId15" action="ppaction://hlinksldjump"/>
            </a:endParaRP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hlinkClick r:id="rId15" action="ppaction://hlinksldjump"/>
              </a:rPr>
              <a:t> Невского</a:t>
            </a:r>
            <a:endParaRPr lang="ru-RU" sz="18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6" descr="Голубая тисненая бумага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14600" y="685800"/>
            <a:ext cx="3962400" cy="762000"/>
          </a:xfrm>
          <a:prstGeom prst="horizontalScroll">
            <a:avLst>
              <a:gd name="adj" fmla="val 12500"/>
            </a:avLst>
          </a:prstGeom>
          <a:noFill/>
          <a:ln w="6350">
            <a:noFill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Молодые годы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86200" y="2133600"/>
            <a:ext cx="4267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Второй сын </a:t>
            </a:r>
            <a:r>
              <a:rPr lang="ru-RU" sz="2000" b="1" dirty="0" err="1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переяславского</a:t>
            </a:r>
            <a:r>
              <a:rPr lang="ru-RU" sz="2000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 князя </a:t>
            </a:r>
            <a:r>
              <a:rPr lang="ru-RU" sz="2000" b="1" i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Ярослава Всеволодовича</a:t>
            </a:r>
            <a:r>
              <a:rPr lang="ru-RU" sz="2000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 от второго брака с </a:t>
            </a:r>
            <a:r>
              <a:rPr lang="ru-RU" sz="2000" b="1" i="1" dirty="0" err="1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Ростиславой</a:t>
            </a:r>
            <a:r>
              <a:rPr lang="ru-RU" sz="2000" b="1" i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 -Феодосией Мстиславовной</a:t>
            </a:r>
            <a:r>
              <a:rPr lang="ru-RU" sz="2000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, дочерью князя новгородского и </a:t>
            </a:r>
            <a:r>
              <a:rPr lang="ru-RU" sz="2000" b="1" dirty="0" err="1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галицкого</a:t>
            </a:r>
            <a:r>
              <a:rPr lang="ru-RU" sz="2000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i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Мстислава Удалого</a:t>
            </a:r>
            <a:r>
              <a:rPr lang="ru-RU" sz="2000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. Родился в </a:t>
            </a:r>
            <a:r>
              <a:rPr lang="ru-RU" sz="2000" b="1" dirty="0" err="1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Переяславле-Залесском</a:t>
            </a:r>
            <a:r>
              <a:rPr lang="ru-RU" sz="2000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в</a:t>
            </a:r>
            <a:r>
              <a:rPr lang="ru-RU" sz="2000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 мае 1221 г.</a:t>
            </a:r>
          </a:p>
        </p:txBody>
      </p:sp>
      <p:pic>
        <p:nvPicPr>
          <p:cNvPr id="6" name="Picture 3" descr="Святой Александр Невский. Ик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52600"/>
            <a:ext cx="2209800" cy="41857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8" descr="Голубая тисненая бумага"/>
          <p:cNvSpPr>
            <a:spLocks noChangeArrowheads="1"/>
          </p:cNvSpPr>
          <p:nvPr/>
        </p:nvSpPr>
        <p:spPr bwMode="auto">
          <a:xfrm>
            <a:off x="1752600" y="5867400"/>
            <a:ext cx="1858201" cy="4616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Courier New" pitchFamily="49" charset="0"/>
                <a:cs typeface="Courier New" pitchFamily="49" charset="0"/>
              </a:rPr>
              <a:t>Александр Невский </a:t>
            </a:r>
          </a:p>
          <a:p>
            <a:pPr algn="ctr"/>
            <a:r>
              <a:rPr lang="ru-RU" sz="1200" b="1" dirty="0">
                <a:latin typeface="Courier New" pitchFamily="49" charset="0"/>
                <a:cs typeface="Courier New" pitchFamily="49" charset="0"/>
              </a:rPr>
              <a:t>( 1220-1263)</a:t>
            </a:r>
          </a:p>
        </p:txBody>
      </p:sp>
      <p:sp>
        <p:nvSpPr>
          <p:cNvPr id="8" name="Выгнутая вниз стрелка 7">
            <a:hlinkClick r:id="rId4" action="ppaction://hlinksldjump"/>
          </p:cNvPr>
          <p:cNvSpPr/>
          <p:nvPr/>
        </p:nvSpPr>
        <p:spPr>
          <a:xfrm>
            <a:off x="8001000" y="5638800"/>
            <a:ext cx="457200" cy="381000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utoUpdateAnimBg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6" descr="Голубая тисненая бумага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14600" y="685800"/>
            <a:ext cx="3962400" cy="762000"/>
          </a:xfrm>
          <a:prstGeom prst="horizontalScroll">
            <a:avLst>
              <a:gd name="adj" fmla="val 12500"/>
            </a:avLst>
          </a:prstGeom>
          <a:noFill/>
          <a:ln w="6350">
            <a:noFill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Молодые годы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3000" y="1600200"/>
            <a:ext cx="70866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Александр рано научился читать и писать, очень любил русские летописи и знаменитую « Александрию» - книгу о походах Александра Македонского.</a:t>
            </a:r>
          </a:p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В 1236 г. отец ушел на княжение в Киев, а Александр в 16 лет стал новгородским князем.</a:t>
            </a:r>
          </a:p>
        </p:txBody>
      </p:sp>
      <p:pic>
        <p:nvPicPr>
          <p:cNvPr id="6" name="Picture 7" descr="Sobor%20Sv%20Sofii%20v%20Novgorode-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200400"/>
            <a:ext cx="2590800" cy="2789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10" descr="Голубая тисненая бумага"/>
          <p:cNvSpPr>
            <a:spLocks noChangeArrowheads="1"/>
          </p:cNvSpPr>
          <p:nvPr/>
        </p:nvSpPr>
        <p:spPr bwMode="auto">
          <a:xfrm>
            <a:off x="3810000" y="5943600"/>
            <a:ext cx="2117887" cy="30777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atin typeface="Courier New" pitchFamily="49" charset="0"/>
                <a:cs typeface="Courier New" pitchFamily="49" charset="0"/>
              </a:rPr>
              <a:t>Новгородская София</a:t>
            </a:r>
          </a:p>
        </p:txBody>
      </p:sp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7" descr="Голубая тисненая бумага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66800" y="762000"/>
            <a:ext cx="6400800" cy="6477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Переяславль-Залесский</a:t>
            </a:r>
            <a:endParaRPr lang="ru-RU" sz="32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43400" y="1752600"/>
            <a:ext cx="3886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В то время </a:t>
            </a:r>
            <a:r>
              <a:rPr lang="ru-RU" b="1" i="1" dirty="0" err="1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Переяславль-Залесский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 был относительно молодым городом - со дня его создания не прошло и семидесяти лет. Создал его прадед Александра Ярославича </a:t>
            </a:r>
            <a:r>
              <a:rPr lang="ru-RU" b="1" i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Юрий Долгорукий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 - основатель Москвы и </a:t>
            </a:r>
            <a:r>
              <a:rPr lang="ru-RU" b="1" dirty="0" err="1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Переяславля-Залесского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47800" y="4419600"/>
            <a:ext cx="678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"В лето 6660 Юрьи </a:t>
            </a:r>
            <a:r>
              <a:rPr lang="ru-RU" b="1" dirty="0" err="1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Володимеровичь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Переяславль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переведе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 от </a:t>
            </a:r>
            <a:r>
              <a:rPr lang="ru-RU" b="1" dirty="0" err="1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Клещина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 и заложи град велик (</a:t>
            </a:r>
            <a:r>
              <a:rPr lang="ru-RU" b="1" dirty="0" err="1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созда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болши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 старого) и церковь </a:t>
            </a:r>
            <a:r>
              <a:rPr lang="ru-RU" b="1" dirty="0" err="1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постави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 Святого Спаса в </a:t>
            </a:r>
            <a:r>
              <a:rPr lang="ru-RU" b="1" dirty="0" err="1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Переяславле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".</a:t>
            </a:r>
          </a:p>
        </p:txBody>
      </p:sp>
      <p:pic>
        <p:nvPicPr>
          <p:cNvPr id="7" name="Picture 6" descr="Переяславль-Залесский историко-архитектурный и художественный музей-заповедник (общий вид)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3200400" cy="2293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8" descr="Голубая тисненая бумага"/>
          <p:cNvSpPr>
            <a:spLocks noChangeArrowheads="1"/>
          </p:cNvSpPr>
          <p:nvPr/>
        </p:nvSpPr>
        <p:spPr bwMode="auto">
          <a:xfrm>
            <a:off x="1600200" y="3886200"/>
            <a:ext cx="2440092" cy="30777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 err="1">
                <a:latin typeface="Courier New" pitchFamily="49" charset="0"/>
                <a:cs typeface="Courier New" pitchFamily="49" charset="0"/>
              </a:rPr>
              <a:t>Переяславль-Залесский</a:t>
            </a:r>
            <a:endParaRPr lang="ru-RU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Выгнутая вниз стрелка 8">
            <a:hlinkClick r:id="rId4" action="ppaction://hlinksldjump"/>
          </p:cNvPr>
          <p:cNvSpPr/>
          <p:nvPr/>
        </p:nvSpPr>
        <p:spPr>
          <a:xfrm>
            <a:off x="8001000" y="5638800"/>
            <a:ext cx="457200" cy="381000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utoUpdateAnimBg="0"/>
      <p:bldP spid="6" grpId="0" autoUpdateAnimBg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9" descr="Голубая тисненая бумага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133600" y="533400"/>
            <a:ext cx="3048000" cy="817563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Семья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295400" y="1828800"/>
            <a:ext cx="5181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Courier New" pitchFamily="49" charset="0"/>
                <a:cs typeface="Courier New" pitchFamily="49" charset="0"/>
              </a:rPr>
              <a:t>Супруга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- Александра, дочь </a:t>
            </a:r>
            <a:r>
              <a:rPr lang="ru-RU" b="1" dirty="0" err="1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Брячислава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 Полоцкого.</a:t>
            </a:r>
          </a:p>
          <a:p>
            <a:pPr>
              <a:spcBef>
                <a:spcPct val="50000"/>
              </a:spcBef>
            </a:pPr>
            <a:r>
              <a:rPr lang="ru-RU" b="1" dirty="0">
                <a:latin typeface="Courier New" pitchFamily="49" charset="0"/>
                <a:cs typeface="Courier New" pitchFamily="49" charset="0"/>
              </a:rPr>
              <a:t>Сыновья: 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Василий </a:t>
            </a:r>
            <a:r>
              <a:rPr lang="ru-RU" b="1" dirty="0" smtClean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Александрович(князь 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новгородский);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Дмитрий Александрович; 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Андрей Александрович;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Даниил Александрович первый удельный князь Московский;</a:t>
            </a:r>
          </a:p>
          <a:p>
            <a:pPr>
              <a:spcBef>
                <a:spcPct val="50000"/>
              </a:spcBef>
            </a:pPr>
            <a:r>
              <a:rPr lang="ru-RU" b="1" dirty="0">
                <a:latin typeface="Courier New" pitchFamily="49" charset="0"/>
                <a:cs typeface="Courier New" pitchFamily="49" charset="0"/>
              </a:rPr>
              <a:t>Дочь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 Евдокия, ставшая женой Константина </a:t>
            </a:r>
            <a:r>
              <a:rPr lang="ru-RU" b="1" dirty="0" err="1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Ростиславича</a:t>
            </a:r>
            <a:r>
              <a:rPr lang="ru-RU" b="1" dirty="0">
                <a:solidFill>
                  <a:srgbClr val="6D4A35"/>
                </a:solidFill>
                <a:latin typeface="Courier New" pitchFamily="49" charset="0"/>
                <a:cs typeface="Courier New" pitchFamily="49" charset="0"/>
              </a:rPr>
              <a:t> Смоленского</a:t>
            </a:r>
          </a:p>
          <a:p>
            <a:pPr>
              <a:spcBef>
                <a:spcPct val="50000"/>
              </a:spcBef>
            </a:pPr>
            <a:endParaRPr lang="ru-RU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endParaRPr lang="ru-RU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11" name="Picture 2" descr="Картинка 2 из 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371600"/>
            <a:ext cx="1553804" cy="1786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Картинка 8 из 25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581400"/>
            <a:ext cx="1447800" cy="2017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5" descr="Голубая тисненая бумага"/>
          <p:cNvSpPr>
            <a:spLocks noChangeArrowheads="1"/>
          </p:cNvSpPr>
          <p:nvPr/>
        </p:nvSpPr>
        <p:spPr bwMode="auto">
          <a:xfrm>
            <a:off x="6324600" y="3124200"/>
            <a:ext cx="2137124" cy="27699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Courier New" pitchFamily="49" charset="0"/>
                <a:cs typeface="Courier New" pitchFamily="49" charset="0"/>
              </a:rPr>
              <a:t>Дмитрий Александрович</a:t>
            </a:r>
          </a:p>
        </p:txBody>
      </p:sp>
      <p:sp>
        <p:nvSpPr>
          <p:cNvPr id="14" name="Rectangle 6" descr="Голубая тисненая бумага"/>
          <p:cNvSpPr>
            <a:spLocks noChangeArrowheads="1"/>
          </p:cNvSpPr>
          <p:nvPr/>
        </p:nvSpPr>
        <p:spPr bwMode="auto">
          <a:xfrm>
            <a:off x="6553200" y="5638800"/>
            <a:ext cx="2044149" cy="27699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Courier New" pitchFamily="49" charset="0"/>
                <a:cs typeface="Courier New" pitchFamily="49" charset="0"/>
              </a:rPr>
              <a:t>Даниил Александрович</a:t>
            </a:r>
          </a:p>
        </p:txBody>
      </p:sp>
      <p:sp>
        <p:nvSpPr>
          <p:cNvPr id="8" name="Выгнутая вниз стрелка 7">
            <a:hlinkClick r:id="rId2" action="ppaction://hlinksldjump"/>
          </p:cNvPr>
          <p:cNvSpPr/>
          <p:nvPr/>
        </p:nvSpPr>
        <p:spPr>
          <a:xfrm>
            <a:off x="8458200" y="5943600"/>
            <a:ext cx="457200" cy="381000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utoUpdateAnimBg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4" descr="Голубая тисненая бумага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90800" y="685800"/>
            <a:ext cx="3657600" cy="6096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Невская </a:t>
            </a:r>
            <a:r>
              <a:rPr lang="ru-RU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битва</a:t>
            </a:r>
          </a:p>
        </p:txBody>
      </p:sp>
      <p:pic>
        <p:nvPicPr>
          <p:cNvPr id="1026" name="Picture 2" descr="C:\Users\User\Desktop\cGmkgZ4M65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09800"/>
            <a:ext cx="575310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7086600" y="5638800"/>
            <a:ext cx="16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latin typeface="Courier New" pitchFamily="49" charset="0"/>
                <a:cs typeface="Courier New" pitchFamily="49" charset="0"/>
                <a:hlinkClick r:id="rId4" action="ppaction://hlinkfile"/>
              </a:rPr>
              <a:t>флешфильм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6934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« Эта блестящая победа, одержанная Александром, доставила ему имя </a:t>
            </a:r>
            <a:r>
              <a:rPr lang="ru-RU" b="1" dirty="0" smtClean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Невского»                                                    Н.М. Карамзин</a:t>
            </a:r>
            <a:endParaRPr lang="ru-RU" b="1" dirty="0">
              <a:solidFill>
                <a:srgbClr val="000066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Выгнутая вниз стрелка 6">
            <a:hlinkClick r:id="rId5" action="ppaction://hlinksldjump"/>
          </p:cNvPr>
          <p:cNvSpPr/>
          <p:nvPr/>
        </p:nvSpPr>
        <p:spPr>
          <a:xfrm>
            <a:off x="8534400" y="6019800"/>
            <a:ext cx="457200" cy="381000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3" descr="Голубая тисненая бумага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19200" y="609600"/>
            <a:ext cx="6477000" cy="8382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Битва на Чудском </a:t>
            </a:r>
            <a:r>
              <a:rPr lang="ru-RU" sz="32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озере</a:t>
            </a:r>
            <a:endParaRPr lang="ru-RU" sz="32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 descr="C:\Users\User\Desktop\D4fS3JmU8AMzgQ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76400"/>
            <a:ext cx="5295748" cy="3296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5867400" y="5181600"/>
            <a:ext cx="2071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err="1">
                <a:latin typeface="Courier New" pitchFamily="49" charset="0"/>
                <a:cs typeface="Courier New" pitchFamily="49" charset="0"/>
                <a:hlinkClick r:id="rId4" action="ppaction://hlinkfile"/>
              </a:rPr>
              <a:t>флешфильм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Выгнутая вниз стрелка 4">
            <a:hlinkClick r:id="rId5" action="ppaction://hlinksldjump"/>
          </p:cNvPr>
          <p:cNvSpPr/>
          <p:nvPr/>
        </p:nvSpPr>
        <p:spPr>
          <a:xfrm>
            <a:off x="8001000" y="5638800"/>
            <a:ext cx="457200" cy="381000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9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834</Words>
  <Application>Microsoft Office PowerPoint</Application>
  <PresentationFormat>Экран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АЛЕКСАНДР НЕВСКИЙ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User</cp:lastModifiedBy>
  <cp:revision>30</cp:revision>
  <dcterms:created xsi:type="dcterms:W3CDTF">2014-08-14T12:42:04Z</dcterms:created>
  <dcterms:modified xsi:type="dcterms:W3CDTF">2021-10-22T19:03:39Z</dcterms:modified>
</cp:coreProperties>
</file>